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6"/>
  </p:notesMasterIdLst>
  <p:sldIdLst>
    <p:sldId id="258" r:id="rId3"/>
    <p:sldId id="309" r:id="rId4"/>
    <p:sldId id="313" r:id="rId5"/>
    <p:sldId id="312" r:id="rId6"/>
    <p:sldId id="308" r:id="rId7"/>
    <p:sldId id="311" r:id="rId8"/>
    <p:sldId id="307" r:id="rId9"/>
    <p:sldId id="310" r:id="rId10"/>
    <p:sldId id="306" r:id="rId11"/>
    <p:sldId id="314" r:id="rId12"/>
    <p:sldId id="305" r:id="rId13"/>
    <p:sldId id="271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317" r:id="rId24"/>
    <p:sldId id="315" r:id="rId25"/>
    <p:sldId id="283" r:id="rId26"/>
    <p:sldId id="285" r:id="rId27"/>
    <p:sldId id="286" r:id="rId28"/>
    <p:sldId id="319" r:id="rId29"/>
    <p:sldId id="288" r:id="rId30"/>
    <p:sldId id="289" r:id="rId31"/>
    <p:sldId id="318" r:id="rId32"/>
    <p:sldId id="292" r:id="rId33"/>
    <p:sldId id="293" r:id="rId34"/>
    <p:sldId id="296" r:id="rId35"/>
    <p:sldId id="316" r:id="rId36"/>
    <p:sldId id="297" r:id="rId37"/>
    <p:sldId id="346" r:id="rId38"/>
    <p:sldId id="330" r:id="rId39"/>
    <p:sldId id="299" r:id="rId40"/>
    <p:sldId id="341" r:id="rId41"/>
    <p:sldId id="298" r:id="rId42"/>
    <p:sldId id="340" r:id="rId43"/>
    <p:sldId id="300" r:id="rId44"/>
    <p:sldId id="339" r:id="rId45"/>
    <p:sldId id="301" r:id="rId46"/>
    <p:sldId id="337" r:id="rId47"/>
    <p:sldId id="302" r:id="rId48"/>
    <p:sldId id="338" r:id="rId49"/>
    <p:sldId id="326" r:id="rId50"/>
    <p:sldId id="345" r:id="rId51"/>
    <p:sldId id="304" r:id="rId52"/>
    <p:sldId id="348" r:id="rId53"/>
    <p:sldId id="323" r:id="rId54"/>
    <p:sldId id="303" r:id="rId55"/>
  </p:sldIdLst>
  <p:sldSz cx="10080625" cy="7164388"/>
  <p:notesSz cx="6797675" cy="9926638"/>
  <p:defaultTextStyle>
    <a:defPPr>
      <a:defRPr lang="de-DE"/>
    </a:defPPr>
    <a:lvl1pPr marL="0" algn="l" defTabSz="9874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25" algn="l" defTabSz="9874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449" algn="l" defTabSz="9874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174" algn="l" defTabSz="9874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4898" algn="l" defTabSz="9874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623" algn="l" defTabSz="9874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347" algn="l" defTabSz="9874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072" algn="l" defTabSz="9874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49797" algn="l" defTabSz="9874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ED136D5-E76D-47AD-8023-FEC91DF5C774}">
          <p14:sldIdLst>
            <p14:sldId id="258"/>
            <p14:sldId id="309"/>
            <p14:sldId id="313"/>
            <p14:sldId id="312"/>
            <p14:sldId id="308"/>
            <p14:sldId id="311"/>
            <p14:sldId id="307"/>
            <p14:sldId id="310"/>
            <p14:sldId id="306"/>
            <p14:sldId id="314"/>
            <p14:sldId id="305"/>
            <p14:sldId id="271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317"/>
            <p14:sldId id="315"/>
            <p14:sldId id="283"/>
            <p14:sldId id="285"/>
            <p14:sldId id="286"/>
            <p14:sldId id="319"/>
            <p14:sldId id="288"/>
            <p14:sldId id="289"/>
            <p14:sldId id="318"/>
            <p14:sldId id="292"/>
            <p14:sldId id="293"/>
            <p14:sldId id="296"/>
            <p14:sldId id="316"/>
            <p14:sldId id="297"/>
            <p14:sldId id="346"/>
            <p14:sldId id="330"/>
            <p14:sldId id="299"/>
            <p14:sldId id="341"/>
            <p14:sldId id="298"/>
            <p14:sldId id="340"/>
            <p14:sldId id="300"/>
            <p14:sldId id="339"/>
            <p14:sldId id="301"/>
            <p14:sldId id="337"/>
            <p14:sldId id="302"/>
            <p14:sldId id="338"/>
            <p14:sldId id="326"/>
            <p14:sldId id="345"/>
            <p14:sldId id="304"/>
            <p14:sldId id="348"/>
            <p14:sldId id="323"/>
            <p14:sldId id="303"/>
          </p14:sldIdLst>
        </p14:section>
        <p14:section name="Abschnitt ohne Titel" id="{4F657309-F3D8-4173-8B2E-828C9D0A302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41" y="77"/>
      </p:cViewPr>
      <p:guideLst>
        <p:guide orient="horz" pos="2257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 varScale="1">
        <p:scale>
          <a:sx n="89" d="100"/>
          <a:sy n="89" d="100"/>
        </p:scale>
        <p:origin x="-381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FD7CCD35-7217-40E0-B5C2-EF420A08E033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4538"/>
            <a:ext cx="52355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BA7700A6-8F2E-4EE6-86B1-11228F005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27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4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3725" algn="l" defTabSz="9874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7449" algn="l" defTabSz="9874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1174" algn="l" defTabSz="9874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4898" algn="l" defTabSz="9874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8623" algn="l" defTabSz="9874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347" algn="l" defTabSz="9874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072" algn="l" defTabSz="9874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9797" algn="l" defTabSz="9874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220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562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562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747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562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562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562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562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025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562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02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2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20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20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20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20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20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2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44538"/>
            <a:ext cx="52355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00A6-8F2E-4EE6-86B1-11228F00511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2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8" y="2225605"/>
            <a:ext cx="8568531" cy="153570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059821"/>
            <a:ext cx="7056438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F61F-3123-4386-8CC7-51E89FEB0316}" type="datetime1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mit Erläuterungen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4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DECB-2B0A-487D-86DA-64A683136942}" type="datetime1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mit Erläuterungen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3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453" y="286909"/>
            <a:ext cx="2268140" cy="611294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3" y="286909"/>
            <a:ext cx="6636411" cy="611294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0908-596B-4DD2-90C7-03BE845F9D67}" type="datetime1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mit Erläuterungen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7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48" y="2225605"/>
            <a:ext cx="8568531" cy="153570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094" y="4059821"/>
            <a:ext cx="7056438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8793-F262-4D67-80E5-09A51170840D}" type="datetime1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7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92CA-BEE2-4203-BF2D-72D2A63B4873}" type="datetime1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2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1" y="4603784"/>
            <a:ext cx="8568531" cy="1422927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1" y="3036574"/>
            <a:ext cx="8568531" cy="156721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7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4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11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4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86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23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56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497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AD2C-38F1-4906-B1F7-26E77653E408}" type="datetime1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1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32" y="1671691"/>
            <a:ext cx="4452276" cy="472816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4317" y="1671691"/>
            <a:ext cx="4452276" cy="472816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A308-F95E-4231-BD4A-5BBA40A64065}" type="datetime1">
              <a:rPr lang="de-DE" smtClean="0"/>
              <a:t>28.03.2017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6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603696"/>
            <a:ext cx="4454027" cy="66834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25" indent="0">
              <a:buNone/>
              <a:defRPr sz="2200" b="1"/>
            </a:lvl2pPr>
            <a:lvl3pPr marL="987449" indent="0">
              <a:buNone/>
              <a:defRPr sz="1900" b="1"/>
            </a:lvl3pPr>
            <a:lvl4pPr marL="1481174" indent="0">
              <a:buNone/>
              <a:defRPr sz="1700" b="1"/>
            </a:lvl4pPr>
            <a:lvl5pPr marL="1974898" indent="0">
              <a:buNone/>
              <a:defRPr sz="1700" b="1"/>
            </a:lvl5pPr>
            <a:lvl6pPr marL="2468623" indent="0">
              <a:buNone/>
              <a:defRPr sz="1700" b="1"/>
            </a:lvl6pPr>
            <a:lvl7pPr marL="2962347" indent="0">
              <a:buNone/>
              <a:defRPr sz="1700" b="1"/>
            </a:lvl7pPr>
            <a:lvl8pPr marL="3456072" indent="0">
              <a:buNone/>
              <a:defRPr sz="1700" b="1"/>
            </a:lvl8pPr>
            <a:lvl9pPr marL="3949797" indent="0">
              <a:buNone/>
              <a:defRPr sz="17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272040"/>
            <a:ext cx="4454027" cy="41278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7" y="1603696"/>
            <a:ext cx="4455777" cy="66834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25" indent="0">
              <a:buNone/>
              <a:defRPr sz="2200" b="1"/>
            </a:lvl2pPr>
            <a:lvl3pPr marL="987449" indent="0">
              <a:buNone/>
              <a:defRPr sz="1900" b="1"/>
            </a:lvl3pPr>
            <a:lvl4pPr marL="1481174" indent="0">
              <a:buNone/>
              <a:defRPr sz="1700" b="1"/>
            </a:lvl4pPr>
            <a:lvl5pPr marL="1974898" indent="0">
              <a:buNone/>
              <a:defRPr sz="1700" b="1"/>
            </a:lvl5pPr>
            <a:lvl6pPr marL="2468623" indent="0">
              <a:buNone/>
              <a:defRPr sz="1700" b="1"/>
            </a:lvl6pPr>
            <a:lvl7pPr marL="2962347" indent="0">
              <a:buNone/>
              <a:defRPr sz="1700" b="1"/>
            </a:lvl7pPr>
            <a:lvl8pPr marL="3456072" indent="0">
              <a:buNone/>
              <a:defRPr sz="1700" b="1"/>
            </a:lvl8pPr>
            <a:lvl9pPr marL="3949797" indent="0">
              <a:buNone/>
              <a:defRPr sz="17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7" y="2272040"/>
            <a:ext cx="4455777" cy="41278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370B-4A62-4717-AF14-D4A9971287D8}" type="datetime1">
              <a:rPr lang="de-DE" smtClean="0"/>
              <a:t>28.03.2017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60AE-8906-4296-AE92-F78D807F5952}" type="datetime1">
              <a:rPr lang="de-DE" smtClean="0"/>
              <a:t>28.03.2017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4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AD1-2545-40C2-A14A-5D1E1B958210}" type="datetime1">
              <a:rPr lang="de-DE" smtClean="0"/>
              <a:t>28.03.2017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95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2" y="285248"/>
            <a:ext cx="3316456" cy="121396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5" y="285249"/>
            <a:ext cx="5635349" cy="611460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2" y="1499215"/>
            <a:ext cx="3316456" cy="4900641"/>
          </a:xfrm>
        </p:spPr>
        <p:txBody>
          <a:bodyPr/>
          <a:lstStyle>
            <a:lvl1pPr marL="0" indent="0">
              <a:buNone/>
              <a:defRPr sz="1500"/>
            </a:lvl1pPr>
            <a:lvl2pPr marL="493725" indent="0">
              <a:buNone/>
              <a:defRPr sz="1300"/>
            </a:lvl2pPr>
            <a:lvl3pPr marL="987449" indent="0">
              <a:buNone/>
              <a:defRPr sz="1100"/>
            </a:lvl3pPr>
            <a:lvl4pPr marL="1481174" indent="0">
              <a:buNone/>
              <a:defRPr sz="1000"/>
            </a:lvl4pPr>
            <a:lvl5pPr marL="1974898" indent="0">
              <a:buNone/>
              <a:defRPr sz="1000"/>
            </a:lvl5pPr>
            <a:lvl6pPr marL="2468623" indent="0">
              <a:buNone/>
              <a:defRPr sz="1000"/>
            </a:lvl6pPr>
            <a:lvl7pPr marL="2962347" indent="0">
              <a:buNone/>
              <a:defRPr sz="1000"/>
            </a:lvl7pPr>
            <a:lvl8pPr marL="3456072" indent="0">
              <a:buNone/>
              <a:defRPr sz="1000"/>
            </a:lvl8pPr>
            <a:lvl9pPr marL="3949797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B239-17E9-489D-B171-99982A4E5B7E}" type="datetime1">
              <a:rPr lang="de-DE" smtClean="0"/>
              <a:t>28.03.2017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6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BC8C-3A05-432E-B07D-7F6C07132482}" type="datetime1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mit Erläuterungen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6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5" y="5015072"/>
            <a:ext cx="6048375" cy="59205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5" y="640151"/>
            <a:ext cx="6048375" cy="4298633"/>
          </a:xfrm>
        </p:spPr>
        <p:txBody>
          <a:bodyPr/>
          <a:lstStyle>
            <a:lvl1pPr marL="0" indent="0">
              <a:buNone/>
              <a:defRPr sz="3500"/>
            </a:lvl1pPr>
            <a:lvl2pPr marL="493725" indent="0">
              <a:buNone/>
              <a:defRPr sz="3100"/>
            </a:lvl2pPr>
            <a:lvl3pPr marL="987449" indent="0">
              <a:buNone/>
              <a:defRPr sz="2600"/>
            </a:lvl3pPr>
            <a:lvl4pPr marL="1481174" indent="0">
              <a:buNone/>
              <a:defRPr sz="2200"/>
            </a:lvl4pPr>
            <a:lvl5pPr marL="1974898" indent="0">
              <a:buNone/>
              <a:defRPr sz="2200"/>
            </a:lvl5pPr>
            <a:lvl6pPr marL="2468623" indent="0">
              <a:buNone/>
              <a:defRPr sz="2200"/>
            </a:lvl6pPr>
            <a:lvl7pPr marL="2962347" indent="0">
              <a:buNone/>
              <a:defRPr sz="2200"/>
            </a:lvl7pPr>
            <a:lvl8pPr marL="3456072" indent="0">
              <a:buNone/>
              <a:defRPr sz="2200"/>
            </a:lvl8pPr>
            <a:lvl9pPr marL="3949797" indent="0">
              <a:buNone/>
              <a:defRPr sz="22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5" y="5607130"/>
            <a:ext cx="6048375" cy="840820"/>
          </a:xfrm>
        </p:spPr>
        <p:txBody>
          <a:bodyPr/>
          <a:lstStyle>
            <a:lvl1pPr marL="0" indent="0">
              <a:buNone/>
              <a:defRPr sz="1500"/>
            </a:lvl1pPr>
            <a:lvl2pPr marL="493725" indent="0">
              <a:buNone/>
              <a:defRPr sz="1300"/>
            </a:lvl2pPr>
            <a:lvl3pPr marL="987449" indent="0">
              <a:buNone/>
              <a:defRPr sz="1100"/>
            </a:lvl3pPr>
            <a:lvl4pPr marL="1481174" indent="0">
              <a:buNone/>
              <a:defRPr sz="1000"/>
            </a:lvl4pPr>
            <a:lvl5pPr marL="1974898" indent="0">
              <a:buNone/>
              <a:defRPr sz="1000"/>
            </a:lvl5pPr>
            <a:lvl6pPr marL="2468623" indent="0">
              <a:buNone/>
              <a:defRPr sz="1000"/>
            </a:lvl6pPr>
            <a:lvl7pPr marL="2962347" indent="0">
              <a:buNone/>
              <a:defRPr sz="1000"/>
            </a:lvl7pPr>
            <a:lvl8pPr marL="3456072" indent="0">
              <a:buNone/>
              <a:defRPr sz="1000"/>
            </a:lvl8pPr>
            <a:lvl9pPr marL="3949797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03D8-B65C-4868-84DC-AC332503068D}" type="datetime1">
              <a:rPr lang="de-DE" smtClean="0"/>
              <a:t>28.03.2017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6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163A-76D0-4741-964F-2E9735DDD8FD}" type="datetime1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06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453" y="286909"/>
            <a:ext cx="2268140" cy="611294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3" y="286909"/>
            <a:ext cx="6636411" cy="611294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6E62-09D7-4765-82FB-9336833EF47F}" type="datetime1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2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1" y="4603784"/>
            <a:ext cx="8568531" cy="1422927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1" y="3036574"/>
            <a:ext cx="8568531" cy="156721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7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4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11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4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86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23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56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497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123E-962D-4D8E-AE9A-1CE561C4BB06}" type="datetime1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mit Erläuterungen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4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32" y="1671691"/>
            <a:ext cx="4452276" cy="472816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4317" y="1671691"/>
            <a:ext cx="4452276" cy="472816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98A0-7EB1-4E23-93FE-66C2D2AD2738}" type="datetime1">
              <a:rPr lang="de-DE" smtClean="0"/>
              <a:t>28.03.2017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mit Erläuterungen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5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603696"/>
            <a:ext cx="4454027" cy="66834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25" indent="0">
              <a:buNone/>
              <a:defRPr sz="2200" b="1"/>
            </a:lvl2pPr>
            <a:lvl3pPr marL="987449" indent="0">
              <a:buNone/>
              <a:defRPr sz="1900" b="1"/>
            </a:lvl3pPr>
            <a:lvl4pPr marL="1481174" indent="0">
              <a:buNone/>
              <a:defRPr sz="1700" b="1"/>
            </a:lvl4pPr>
            <a:lvl5pPr marL="1974898" indent="0">
              <a:buNone/>
              <a:defRPr sz="1700" b="1"/>
            </a:lvl5pPr>
            <a:lvl6pPr marL="2468623" indent="0">
              <a:buNone/>
              <a:defRPr sz="1700" b="1"/>
            </a:lvl6pPr>
            <a:lvl7pPr marL="2962347" indent="0">
              <a:buNone/>
              <a:defRPr sz="1700" b="1"/>
            </a:lvl7pPr>
            <a:lvl8pPr marL="3456072" indent="0">
              <a:buNone/>
              <a:defRPr sz="1700" b="1"/>
            </a:lvl8pPr>
            <a:lvl9pPr marL="3949797" indent="0">
              <a:buNone/>
              <a:defRPr sz="17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272040"/>
            <a:ext cx="4454027" cy="41278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7" y="1603696"/>
            <a:ext cx="4455777" cy="66834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25" indent="0">
              <a:buNone/>
              <a:defRPr sz="2200" b="1"/>
            </a:lvl2pPr>
            <a:lvl3pPr marL="987449" indent="0">
              <a:buNone/>
              <a:defRPr sz="1900" b="1"/>
            </a:lvl3pPr>
            <a:lvl4pPr marL="1481174" indent="0">
              <a:buNone/>
              <a:defRPr sz="1700" b="1"/>
            </a:lvl4pPr>
            <a:lvl5pPr marL="1974898" indent="0">
              <a:buNone/>
              <a:defRPr sz="1700" b="1"/>
            </a:lvl5pPr>
            <a:lvl6pPr marL="2468623" indent="0">
              <a:buNone/>
              <a:defRPr sz="1700" b="1"/>
            </a:lvl6pPr>
            <a:lvl7pPr marL="2962347" indent="0">
              <a:buNone/>
              <a:defRPr sz="1700" b="1"/>
            </a:lvl7pPr>
            <a:lvl8pPr marL="3456072" indent="0">
              <a:buNone/>
              <a:defRPr sz="1700" b="1"/>
            </a:lvl8pPr>
            <a:lvl9pPr marL="3949797" indent="0">
              <a:buNone/>
              <a:defRPr sz="17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7" y="2272040"/>
            <a:ext cx="4455777" cy="41278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C69A-6D0B-4FEF-9AF4-1592299C7D99}" type="datetime1">
              <a:rPr lang="de-DE" smtClean="0"/>
              <a:t>28.03.2017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mit Erläuterungen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8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D3F9-A6EA-4A58-825E-6423A7BB0E9C}" type="datetime1">
              <a:rPr lang="de-DE" smtClean="0"/>
              <a:t>28.03.2017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mit Erläuterungen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61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0C8B-E530-4262-8565-A18FB22838BC}" type="datetime1">
              <a:rPr lang="de-DE" smtClean="0"/>
              <a:t>28.03.2017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mit Erläuterungen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6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2" y="285248"/>
            <a:ext cx="3316456" cy="121396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5" y="285249"/>
            <a:ext cx="5635349" cy="611460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2" y="1499215"/>
            <a:ext cx="3316456" cy="4900641"/>
          </a:xfrm>
        </p:spPr>
        <p:txBody>
          <a:bodyPr/>
          <a:lstStyle>
            <a:lvl1pPr marL="0" indent="0">
              <a:buNone/>
              <a:defRPr sz="1500"/>
            </a:lvl1pPr>
            <a:lvl2pPr marL="493725" indent="0">
              <a:buNone/>
              <a:defRPr sz="1300"/>
            </a:lvl2pPr>
            <a:lvl3pPr marL="987449" indent="0">
              <a:buNone/>
              <a:defRPr sz="1100"/>
            </a:lvl3pPr>
            <a:lvl4pPr marL="1481174" indent="0">
              <a:buNone/>
              <a:defRPr sz="1000"/>
            </a:lvl4pPr>
            <a:lvl5pPr marL="1974898" indent="0">
              <a:buNone/>
              <a:defRPr sz="1000"/>
            </a:lvl5pPr>
            <a:lvl6pPr marL="2468623" indent="0">
              <a:buNone/>
              <a:defRPr sz="1000"/>
            </a:lvl6pPr>
            <a:lvl7pPr marL="2962347" indent="0">
              <a:buNone/>
              <a:defRPr sz="1000"/>
            </a:lvl7pPr>
            <a:lvl8pPr marL="3456072" indent="0">
              <a:buNone/>
              <a:defRPr sz="1000"/>
            </a:lvl8pPr>
            <a:lvl9pPr marL="3949797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AE21-C348-4E2D-B9E1-48F300A42176}" type="datetime1">
              <a:rPr lang="de-DE" smtClean="0"/>
              <a:t>28.03.2017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mit Erläuterungen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51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5875" y="5015072"/>
            <a:ext cx="6048375" cy="59205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5875" y="640151"/>
            <a:ext cx="6048375" cy="4298633"/>
          </a:xfrm>
        </p:spPr>
        <p:txBody>
          <a:bodyPr/>
          <a:lstStyle>
            <a:lvl1pPr marL="0" indent="0">
              <a:buNone/>
              <a:defRPr sz="3500"/>
            </a:lvl1pPr>
            <a:lvl2pPr marL="493725" indent="0">
              <a:buNone/>
              <a:defRPr sz="3100"/>
            </a:lvl2pPr>
            <a:lvl3pPr marL="987449" indent="0">
              <a:buNone/>
              <a:defRPr sz="2600"/>
            </a:lvl3pPr>
            <a:lvl4pPr marL="1481174" indent="0">
              <a:buNone/>
              <a:defRPr sz="2200"/>
            </a:lvl4pPr>
            <a:lvl5pPr marL="1974898" indent="0">
              <a:buNone/>
              <a:defRPr sz="2200"/>
            </a:lvl5pPr>
            <a:lvl6pPr marL="2468623" indent="0">
              <a:buNone/>
              <a:defRPr sz="2200"/>
            </a:lvl6pPr>
            <a:lvl7pPr marL="2962347" indent="0">
              <a:buNone/>
              <a:defRPr sz="2200"/>
            </a:lvl7pPr>
            <a:lvl8pPr marL="3456072" indent="0">
              <a:buNone/>
              <a:defRPr sz="2200"/>
            </a:lvl8pPr>
            <a:lvl9pPr marL="3949797" indent="0">
              <a:buNone/>
              <a:defRPr sz="22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5875" y="5607130"/>
            <a:ext cx="6048375" cy="840820"/>
          </a:xfrm>
        </p:spPr>
        <p:txBody>
          <a:bodyPr/>
          <a:lstStyle>
            <a:lvl1pPr marL="0" indent="0">
              <a:buNone/>
              <a:defRPr sz="1500"/>
            </a:lvl1pPr>
            <a:lvl2pPr marL="493725" indent="0">
              <a:buNone/>
              <a:defRPr sz="1300"/>
            </a:lvl2pPr>
            <a:lvl3pPr marL="987449" indent="0">
              <a:buNone/>
              <a:defRPr sz="1100"/>
            </a:lvl3pPr>
            <a:lvl4pPr marL="1481174" indent="0">
              <a:buNone/>
              <a:defRPr sz="1000"/>
            </a:lvl4pPr>
            <a:lvl5pPr marL="1974898" indent="0">
              <a:buNone/>
              <a:defRPr sz="1000"/>
            </a:lvl5pPr>
            <a:lvl6pPr marL="2468623" indent="0">
              <a:buNone/>
              <a:defRPr sz="1000"/>
            </a:lvl6pPr>
            <a:lvl7pPr marL="2962347" indent="0">
              <a:buNone/>
              <a:defRPr sz="1000"/>
            </a:lvl7pPr>
            <a:lvl8pPr marL="3456072" indent="0">
              <a:buNone/>
              <a:defRPr sz="1000"/>
            </a:lvl8pPr>
            <a:lvl9pPr marL="3949797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0D53-D9D3-4F8D-943D-88977B54BFE0}" type="datetime1">
              <a:rPr lang="de-DE" smtClean="0"/>
              <a:t>28.03.2017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Pastoralplan der Kath. Kirchengemeinde St. Maria Magdalena Geldern mit Erläuterungen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6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32" y="286908"/>
            <a:ext cx="9072562" cy="1194065"/>
          </a:xfrm>
          <a:prstGeom prst="rect">
            <a:avLst/>
          </a:prstGeom>
        </p:spPr>
        <p:txBody>
          <a:bodyPr vert="horz" lIns="98745" tIns="49372" rIns="98745" bIns="49372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2" y="1671691"/>
            <a:ext cx="9072562" cy="4728165"/>
          </a:xfrm>
          <a:prstGeom prst="rect">
            <a:avLst/>
          </a:prstGeom>
        </p:spPr>
        <p:txBody>
          <a:bodyPr vert="horz" lIns="98745" tIns="49372" rIns="98745" bIns="49372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4031" y="6640327"/>
            <a:ext cx="2352146" cy="381437"/>
          </a:xfrm>
          <a:prstGeom prst="rect">
            <a:avLst/>
          </a:prstGeom>
        </p:spPr>
        <p:txBody>
          <a:bodyPr vert="horz" lIns="98745" tIns="49372" rIns="98745" bIns="493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29E0F-18FD-4427-8165-5C639DA80D41}" type="datetime1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44214" y="6640327"/>
            <a:ext cx="3192198" cy="381437"/>
          </a:xfrm>
          <a:prstGeom prst="rect">
            <a:avLst/>
          </a:prstGeom>
        </p:spPr>
        <p:txBody>
          <a:bodyPr vert="horz" lIns="98745" tIns="49372" rIns="98745" bIns="493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Pastoralplan der Kath. Kirchengemeinde St. Maria Magdalena Geldern mit Erläuterungen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6640327"/>
            <a:ext cx="2352146" cy="381437"/>
          </a:xfrm>
          <a:prstGeom prst="rect">
            <a:avLst/>
          </a:prstGeom>
        </p:spPr>
        <p:txBody>
          <a:bodyPr vert="horz" lIns="98745" tIns="49372" rIns="98745" bIns="493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1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defTabSz="98744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294" indent="-370294" algn="l" defTabSz="987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2303" indent="-308578" algn="l" defTabSz="987449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311" indent="-246862" algn="l" defTabSz="987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36" indent="-246862" algn="l" defTabSz="9874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761" indent="-246862" algn="l" defTabSz="98744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485" indent="-246862" algn="l" defTabSz="987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10" indent="-246862" algn="l" defTabSz="987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2934" indent="-246862" algn="l" defTabSz="987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659" indent="-246862" algn="l" defTabSz="987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25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49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174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623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47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072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797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32" y="286908"/>
            <a:ext cx="9072562" cy="1194065"/>
          </a:xfrm>
          <a:prstGeom prst="rect">
            <a:avLst/>
          </a:prstGeom>
        </p:spPr>
        <p:txBody>
          <a:bodyPr vert="horz" lIns="98745" tIns="49372" rIns="98745" bIns="49372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2" y="1671691"/>
            <a:ext cx="9072562" cy="4728165"/>
          </a:xfrm>
          <a:prstGeom prst="rect">
            <a:avLst/>
          </a:prstGeom>
        </p:spPr>
        <p:txBody>
          <a:bodyPr vert="horz" lIns="98745" tIns="49372" rIns="98745" bIns="49372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4031" y="6640327"/>
            <a:ext cx="2352146" cy="381437"/>
          </a:xfrm>
          <a:prstGeom prst="rect">
            <a:avLst/>
          </a:prstGeom>
        </p:spPr>
        <p:txBody>
          <a:bodyPr vert="horz" lIns="98745" tIns="49372" rIns="98745" bIns="493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B75C-B881-4D9A-871B-18674DC56C31}" type="datetime1">
              <a:rPr lang="de-DE" smtClean="0"/>
              <a:t>28.03.2017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44214" y="6640327"/>
            <a:ext cx="3192198" cy="381437"/>
          </a:xfrm>
          <a:prstGeom prst="rect">
            <a:avLst/>
          </a:prstGeom>
        </p:spPr>
        <p:txBody>
          <a:bodyPr vert="horz" lIns="98745" tIns="49372" rIns="98745" bIns="493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Pastoralplan der Kath. Kirchengemeinde St. Maria Magdalena Geldern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6640327"/>
            <a:ext cx="2352146" cy="381437"/>
          </a:xfrm>
          <a:prstGeom prst="rect">
            <a:avLst/>
          </a:prstGeom>
        </p:spPr>
        <p:txBody>
          <a:bodyPr vert="horz" lIns="98745" tIns="49372" rIns="98745" bIns="493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374D4-9657-467A-96CA-84886BA457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01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defTabSz="98744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294" indent="-370294" algn="l" defTabSz="987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2303" indent="-308578" algn="l" defTabSz="987449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311" indent="-246862" algn="l" defTabSz="987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36" indent="-246862" algn="l" defTabSz="9874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761" indent="-246862" algn="l" defTabSz="98744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485" indent="-246862" algn="l" defTabSz="987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10" indent="-246862" algn="l" defTabSz="987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2934" indent="-246862" algn="l" defTabSz="987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659" indent="-246862" algn="l" defTabSz="987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25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49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174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623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47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072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797" algn="l" defTabSz="9874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744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 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de-DE" sz="4300" b="1" dirty="0">
                <a:latin typeface="Garamond" panose="02020404030301010803" pitchFamily="18" charset="0"/>
              </a:rPr>
              <a:t>Pastoralplan</a:t>
            </a:r>
          </a:p>
          <a:p>
            <a:pPr marL="0" indent="0" algn="ctr">
              <a:buNone/>
            </a:pPr>
            <a:r>
              <a:rPr lang="de-DE" sz="4300" b="1" dirty="0">
                <a:latin typeface="Garamond" panose="02020404030301010803" pitchFamily="18" charset="0"/>
              </a:rPr>
              <a:t>der </a:t>
            </a:r>
          </a:p>
          <a:p>
            <a:pPr marL="0" indent="0" algn="ctr">
              <a:buNone/>
            </a:pPr>
            <a:r>
              <a:rPr lang="de-DE" sz="4300" b="1" dirty="0">
                <a:latin typeface="Garamond" panose="02020404030301010803" pitchFamily="18" charset="0"/>
              </a:rPr>
              <a:t>Katholische Kirchengemeinde </a:t>
            </a:r>
          </a:p>
          <a:p>
            <a:pPr marL="0" indent="0" algn="ctr">
              <a:buNone/>
            </a:pPr>
            <a:r>
              <a:rPr lang="de-DE" sz="4300" b="1" dirty="0">
                <a:latin typeface="Garamond" panose="02020404030301010803" pitchFamily="18" charset="0"/>
              </a:rPr>
              <a:t>St. Maria Magdalena  Geldern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</a:t>
            </a:r>
            <a:endParaRPr lang="de-DE" sz="6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dirty="0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1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0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A    kath. Kirchengemeinde St. Maria </a:t>
            </a:r>
            <a:r>
              <a:rPr lang="de-DE" sz="2600" b="1" dirty="0" err="1">
                <a:latin typeface="Garamond" panose="02020404030301010803" pitchFamily="18" charset="0"/>
              </a:rPr>
              <a:t>Magadlena</a:t>
            </a:r>
            <a:endParaRPr lang="de-DE" sz="26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Einrichtungen in kath. Trägerschaft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11 Kindertagesstätten (MM, CV)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St. Clemens-Hospital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Gelderland Klinik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Adelheid Haus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Behinderteneinrichtung St. Bernardin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Liebfrauenschule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Bekenntnisschulen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Familienbildungsstätte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Altentagesstätten in allen Ortschaften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 smtClean="0">
                <a:latin typeface="Garamond" panose="02020404030301010803" pitchFamily="18" charset="0"/>
              </a:rPr>
              <a:t>Bücherei ( mit hauptberuflicher Leitung in Geldern, ehrenamtlich geführte in </a:t>
            </a:r>
            <a:r>
              <a:rPr lang="de-DE" sz="1700" b="1" dirty="0" err="1" smtClean="0">
                <a:latin typeface="Garamond" panose="02020404030301010803" pitchFamily="18" charset="0"/>
              </a:rPr>
              <a:t>Hartefeld</a:t>
            </a:r>
            <a:r>
              <a:rPr lang="de-DE" sz="1700" b="1" dirty="0" smtClean="0">
                <a:latin typeface="Garamond" panose="02020404030301010803" pitchFamily="18" charset="0"/>
              </a:rPr>
              <a:t>, Kapellen, </a:t>
            </a:r>
            <a:r>
              <a:rPr lang="de-DE" sz="1700" b="1" dirty="0" err="1" smtClean="0">
                <a:latin typeface="Garamond" panose="02020404030301010803" pitchFamily="18" charset="0"/>
              </a:rPr>
              <a:t>Hartefeld</a:t>
            </a:r>
            <a:r>
              <a:rPr lang="de-DE" sz="1700" b="1" dirty="0" smtClean="0">
                <a:latin typeface="Garamond" panose="02020404030301010803" pitchFamily="18" charset="0"/>
              </a:rPr>
              <a:t>, Veert, Walbeck,</a:t>
            </a:r>
            <a:endParaRPr lang="de-DE" sz="17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Ehrenamtliche Caritas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Caritasverband mit seinen Einrichtungen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Kirchliche Vereine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Beratungsdienste</a:t>
            </a:r>
          </a:p>
          <a:p>
            <a:pPr marL="0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DE" sz="6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10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3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B   Veränderungen in Kirche und Gesellschaft </a:t>
            </a:r>
            <a:r>
              <a:rPr lang="de-DE" sz="1000" b="1" dirty="0">
                <a:latin typeface="Garamond" panose="02020404030301010803" pitchFamily="18" charset="0"/>
              </a:rPr>
              <a:t>(1)</a:t>
            </a:r>
            <a:r>
              <a:rPr lang="de-DE" sz="2600" b="1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I     Gesellschaftliche Veränderungen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2200" b="1" dirty="0">
                <a:latin typeface="Garamond" panose="02020404030301010803" pitchFamily="18" charset="0"/>
              </a:rPr>
              <a:t>Gewinn an individueller  Freiheit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Anspruch der Menschen diese Freiheit auch in Beziehung zur Kirche anzusehen</a:t>
            </a:r>
          </a:p>
          <a:p>
            <a:pPr marL="493725" lvl="1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Veränderung der Beziehung zwischen Gläubigen und Kirche</a:t>
            </a:r>
          </a:p>
          <a:p>
            <a:pPr marL="493725" lvl="1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Herausforderung, die sich bietenden Chancen und Risiken gleichermaßen in sein Leben integrieren zu müssen</a:t>
            </a:r>
          </a:p>
          <a:p>
            <a:endParaRPr lang="de-DE" sz="1300" dirty="0">
              <a:latin typeface="Garamond" panose="02020404030301010803" pitchFamily="18" charset="0"/>
            </a:endParaRPr>
          </a:p>
          <a:p>
            <a:endParaRPr lang="de-DE" sz="1300" dirty="0">
              <a:latin typeface="Garamond" panose="02020404030301010803" pitchFamily="18" charset="0"/>
            </a:endParaRPr>
          </a:p>
          <a:p>
            <a:pPr marL="0" lvl="1" indent="0">
              <a:buNone/>
            </a:pPr>
            <a:r>
              <a:rPr lang="de-DE" sz="1000" b="1" dirty="0">
                <a:latin typeface="Garamond" panose="02020404030301010803" pitchFamily="18" charset="0"/>
              </a:rPr>
              <a:t>(1) Auszüge aus der  Arbeitshilfe Pastoralplan des Bistums Münster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endParaRPr lang="de-DE" sz="6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11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B</a:t>
            </a:r>
            <a:r>
              <a:rPr lang="de-DE" sz="3100" b="1" dirty="0">
                <a:latin typeface="Garamond" panose="02020404030301010803" pitchFamily="18" charset="0"/>
              </a:rPr>
              <a:t>   </a:t>
            </a:r>
            <a:r>
              <a:rPr lang="de-DE" sz="2600" b="1" dirty="0">
                <a:latin typeface="Garamond" panose="02020404030301010803" pitchFamily="18" charset="0"/>
              </a:rPr>
              <a:t>Veränderungen in Kirche und Gesellschaft</a:t>
            </a:r>
            <a:endParaRPr lang="de-DE" sz="1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I     Gesellschaftliche Veränderungen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Grundlegende gesellschaftliche Trends </a:t>
            </a:r>
            <a:r>
              <a:rPr lang="de-DE" sz="1700" b="1" dirty="0">
                <a:latin typeface="Garamond" panose="02020404030301010803" pitchFamily="18" charset="0"/>
              </a:rPr>
              <a:t>Globalisierung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Ökonomisierung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Pluralisierung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Individualisierung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Ästhetisierung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Mediatisierung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Gestiegenes Bildungsniveau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Starke Veränderung der Geschlechterrollen</a:t>
            </a:r>
          </a:p>
          <a:p>
            <a:pPr marL="493725" lvl="1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dirty="0" smtClean="0"/>
              <a:t>			</a:t>
            </a:r>
            <a:endParaRPr lang="de-DE" sz="6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12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25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B   Veränderungen in Kirche und Gesellschaft</a:t>
            </a: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I     Gesellschaftliche Veränderungen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Die demografische Entwicklung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Höhere Lebenserwartung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Rückgang der Geburtenzahlen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Lebensgestaltung nach Ende der Erwerbsarbeit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Umgang mit Hochbetagten, Kranken, Pflegebedürftigen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Struktur der sozialen Sicherungssysteme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Generationensolidarität und das Miteinander der Generation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Veränderung in Ehe und Familie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Zurückgehende Zahl an Familien mit Kindern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Vielfalt der Lebensentwürfe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Veränderte Rollenbilder Frauen und Männ</a:t>
            </a:r>
            <a:r>
              <a:rPr lang="de-DE" sz="1800" b="1" dirty="0">
                <a:latin typeface="Garamond" panose="02020404030301010803" pitchFamily="18" charset="0"/>
              </a:rPr>
              <a:t>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13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B   Veränderungen in Kirche und Gesellschaft</a:t>
            </a: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I     Gesellschaftliche Veränderungen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Religiöse Vielfalt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Große religiöse und weltanschauliche Vielfalt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Islam hat sich zu einer relevanten Größe entwickelt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Zunehmende Anzahl von Menschen, in deren Leben eine religiöse Orientierung keine Bedeutung mehr hat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22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Soziale Ungerechtigkeit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Schere zwischen Arm und Reich wird größer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Möglichkeiten der sozialen und wirtschaftlichen Teilhabe</a:t>
            </a:r>
          </a:p>
          <a:p>
            <a:pPr marL="493725" lvl="1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      werden für Teile der Gesellschaft prekär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Dies führt zu einer fehlenden Chancengerechtigkeit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14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8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5436" y="949319"/>
            <a:ext cx="9072562" cy="537531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B</a:t>
            </a:r>
            <a:r>
              <a:rPr lang="de-DE" sz="2800" b="1" dirty="0">
                <a:latin typeface="Garamond" panose="02020404030301010803" pitchFamily="18" charset="0"/>
              </a:rPr>
              <a:t>   </a:t>
            </a:r>
            <a:r>
              <a:rPr lang="de-DE" sz="2600" b="1" dirty="0">
                <a:latin typeface="Garamond" panose="02020404030301010803" pitchFamily="18" charset="0"/>
              </a:rPr>
              <a:t>Veränderungen in Kirche und Gesellschaft</a:t>
            </a: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I     Gesellschaftliche Veränderungen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marL="370294" lvl="1" indent="-370294">
              <a:buFont typeface="Arial" panose="020B0604020202020204" pitchFamily="34" charset="0"/>
              <a:buChar char="•"/>
            </a:pPr>
            <a:r>
              <a:rPr lang="de-DE" sz="2200" b="1" dirty="0">
                <a:latin typeface="Garamond" panose="02020404030301010803" pitchFamily="18" charset="0"/>
              </a:rPr>
              <a:t>Bildungsbereich und Arbeitswelt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Veränderung in der Schule und Arbeitswelt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500" b="1" dirty="0">
                <a:latin typeface="Garamond" panose="02020404030301010803" pitchFamily="18" charset="0"/>
              </a:rPr>
              <a:t>Verkürzung Schulzeit und Ganztagsschule, 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500" b="1" dirty="0">
                <a:latin typeface="Garamond" panose="02020404030301010803" pitchFamily="18" charset="0"/>
              </a:rPr>
              <a:t>Verdichtung der Arbeitszeit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500" b="1" dirty="0">
                <a:latin typeface="Garamond" panose="02020404030301010803" pitchFamily="18" charset="0"/>
              </a:rPr>
              <a:t>Prekäre Arbeitsverhältnisse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500" b="1" dirty="0">
                <a:latin typeface="Garamond" panose="02020404030301010803" pitchFamily="18" charset="0"/>
              </a:rPr>
              <a:t>Globalisierungseffekte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Auswirkungen auf die Möglichkeiten und die Bereitschaft zu Ehrenamtlichen und bürgerschaftlichen Engagement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370294" lvl="1" indent="-370294">
              <a:buFont typeface="Arial" panose="020B0604020202020204" pitchFamily="34" charset="0"/>
              <a:buChar char="•"/>
            </a:pPr>
            <a:r>
              <a:rPr lang="de-DE" sz="2200" b="1" dirty="0">
                <a:latin typeface="Garamond" panose="02020404030301010803" pitchFamily="18" charset="0"/>
              </a:rPr>
              <a:t>Veränderte Kommunikationswege- und formen</a:t>
            </a:r>
          </a:p>
          <a:p>
            <a:pPr marL="802303" lvl="2" indent="-370294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Neue Medien, Internet, Nutzung digitale soziale Netzwerke</a:t>
            </a:r>
          </a:p>
          <a:p>
            <a:pPr marL="802303" lvl="2" indent="-370294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Veränderungen der Kommunikation</a:t>
            </a:r>
          </a:p>
          <a:p>
            <a:pPr marL="802303" lvl="2" indent="-370294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Virtuelle Beziehungen</a:t>
            </a:r>
          </a:p>
          <a:p>
            <a:pPr marL="802303" lvl="2" indent="-370294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Bedeutung Print-Medien verändert sich gerade bei jungen Menschen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15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de-DE" sz="3100" b="1" dirty="0">
                <a:latin typeface="Garamond" panose="02020404030301010803" pitchFamily="18" charset="0"/>
              </a:rPr>
              <a:t>B   Veränderungen in Kirche und Gesellschaft</a:t>
            </a:r>
          </a:p>
          <a:p>
            <a:pPr marL="0" indent="0">
              <a:buNone/>
            </a:pPr>
            <a:r>
              <a:rPr lang="de-DE" sz="3100" b="1" dirty="0">
                <a:latin typeface="Garamond" panose="02020404030301010803" pitchFamily="18" charset="0"/>
              </a:rPr>
              <a:t>II   Kirchliche Entwicklungen</a:t>
            </a:r>
          </a:p>
          <a:p>
            <a:pPr marL="0" indent="0">
              <a:buNone/>
            </a:pPr>
            <a:r>
              <a:rPr lang="de-DE" sz="3100" b="1" dirty="0">
                <a:latin typeface="Garamond" panose="02020404030301010803" pitchFamily="18" charset="0"/>
              </a:rPr>
              <a:t> </a:t>
            </a:r>
          </a:p>
          <a:p>
            <a:r>
              <a:rPr lang="de-DE" sz="2600" b="1" dirty="0">
                <a:latin typeface="Garamond" panose="02020404030301010803" pitchFamily="18" charset="0"/>
              </a:rPr>
              <a:t>Übergang von der Volkskirche zu einer Kirche im und für das Volk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b="1" dirty="0">
                <a:latin typeface="Garamond" panose="02020404030301010803" pitchFamily="18" charset="0"/>
              </a:rPr>
              <a:t>Volkskirche ist Vergangenheit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b="1" dirty="0">
                <a:latin typeface="Garamond" panose="02020404030301010803" pitchFamily="18" charset="0"/>
              </a:rPr>
              <a:t>Von einer Kirche des Erbes hin zu einer Kirche der Entscheidung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b="1" dirty="0">
                <a:latin typeface="Garamond" panose="02020404030301010803" pitchFamily="18" charset="0"/>
              </a:rPr>
              <a:t>Der Einzelne ist stärker gefordert, sein Verhältnis zur Kirche zu klären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b="1" dirty="0">
                <a:latin typeface="Garamond" panose="02020404030301010803" pitchFamily="18" charset="0"/>
              </a:rPr>
              <a:t>Die Rolle der Kirche in der Gesellschaft verändert sich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b="1" dirty="0">
                <a:latin typeface="Garamond" panose="02020404030301010803" pitchFamily="18" charset="0"/>
              </a:rPr>
              <a:t>Sie ist weniger gesellschaftsprägende Kraft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b="1" dirty="0">
                <a:latin typeface="Garamond" panose="02020404030301010803" pitchFamily="18" charset="0"/>
              </a:rPr>
              <a:t>Große Verantwortung der Kirche durch ihre personellen und finanziellen Ressourcen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370294" lvl="1" indent="-370294">
              <a:buFont typeface="Arial" panose="020B0604020202020204" pitchFamily="34" charset="0"/>
              <a:buChar char="•"/>
            </a:pPr>
            <a:r>
              <a:rPr lang="de-DE" sz="2600" b="1" dirty="0">
                <a:latin typeface="Garamond" panose="02020404030301010803" pitchFamily="18" charset="0"/>
              </a:rPr>
              <a:t>Verweltlichung der Alltagskultur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b="1" dirty="0">
                <a:latin typeface="Garamond" panose="02020404030301010803" pitchFamily="18" charset="0"/>
              </a:rPr>
              <a:t>Stark ausgeprägte </a:t>
            </a:r>
            <a:r>
              <a:rPr lang="de-DE" sz="2000" b="1" dirty="0" err="1">
                <a:latin typeface="Garamond" panose="02020404030301010803" pitchFamily="18" charset="0"/>
              </a:rPr>
              <a:t>Exkulturation</a:t>
            </a:r>
            <a:r>
              <a:rPr lang="de-DE" sz="2000" b="1" dirty="0">
                <a:latin typeface="Garamond" panose="02020404030301010803" pitchFamily="18" charset="0"/>
              </a:rPr>
              <a:t> der kath. Kirche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b="1" dirty="0">
                <a:latin typeface="Garamond" panose="02020404030301010803" pitchFamily="18" charset="0"/>
              </a:rPr>
              <a:t>Kirche ist bei der Bewältigung ihres Alltagslebens nicht mehr relevant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b="1" dirty="0">
                <a:latin typeface="Garamond" panose="02020404030301010803" pitchFamily="18" charset="0"/>
              </a:rPr>
              <a:t>Durch die Loslösung der Kirche von den kulturellen, ästhetischen, sprachlichen und kommunikativen Mustern,  die in der Gesellschaft vorherrschend sind, verbreitet sich ein Graben zwischen Kirche und den Menschen</a:t>
            </a:r>
          </a:p>
          <a:p>
            <a:pPr marL="0" indent="0">
              <a:buNone/>
            </a:pPr>
            <a:r>
              <a:rPr lang="de-DE" dirty="0" smtClean="0"/>
              <a:t>	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16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B</a:t>
            </a:r>
            <a:r>
              <a:rPr lang="de-DE" sz="2800" b="1" dirty="0">
                <a:latin typeface="Garamond" panose="02020404030301010803" pitchFamily="18" charset="0"/>
              </a:rPr>
              <a:t>   </a:t>
            </a:r>
            <a:r>
              <a:rPr lang="de-DE" sz="2600" b="1" dirty="0">
                <a:latin typeface="Garamond" panose="02020404030301010803" pitchFamily="18" charset="0"/>
              </a:rPr>
              <a:t>Veränderungen in Kirche und Gesellschaft</a:t>
            </a: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II   Kirchliche Entwicklungen </a:t>
            </a:r>
          </a:p>
          <a:p>
            <a:pPr marL="0" indent="0">
              <a:buNone/>
            </a:pPr>
            <a:endParaRPr lang="de-DE" sz="28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Veränderung der religiösen Praxis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Neue Auseinandersetzung mit religiösen Themen entwickelt sich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Interesse an religiösen Großveranstaltungen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Neue Lust am Glauben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Parallel und unabhängig von bisherigen Sozialformen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370294" lvl="1" indent="-370294">
              <a:buFont typeface="Arial" panose="020B0604020202020204" pitchFamily="34" charset="0"/>
              <a:buChar char="•"/>
            </a:pPr>
            <a:r>
              <a:rPr lang="de-DE" sz="2200" b="1" dirty="0">
                <a:latin typeface="Garamond" panose="02020404030301010803" pitchFamily="18" charset="0"/>
              </a:rPr>
              <a:t>Frage nach dem Wesentlichem des Glaubens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Verunsicherung, was als wesentlich anzusehen ist.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Erhöht sich die Differenzierung was zentral und was weniger wichtig ist.</a:t>
            </a:r>
          </a:p>
          <a:p>
            <a:pPr marL="0" indent="0">
              <a:buNone/>
            </a:pPr>
            <a:r>
              <a:rPr lang="de-DE" dirty="0" smtClean="0"/>
              <a:t>			</a:t>
            </a:r>
            <a:endParaRPr lang="de-DE" sz="6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17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6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B   Veränderungen in Kirche und Gesellschaft</a:t>
            </a: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III  Kirchliche Entwicklungen </a:t>
            </a:r>
          </a:p>
          <a:p>
            <a:pPr marL="0" indent="0">
              <a:buNone/>
            </a:pPr>
            <a:endParaRPr lang="de-DE" sz="28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Ökumene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Andere christliche Kirchen sind von ähnlichen Entwicklungen betroffen.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Positive Entwicklung der der ökumenischen Zusammenarbeit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Stärkere Anstrengung erforderlich, um sich als christliche Kirchen in einer zunehmend säkularisierten Welt Gehör zu verschaffen.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1800" b="1" dirty="0">
              <a:latin typeface="Garamond" panose="02020404030301010803" pitchFamily="18" charset="0"/>
            </a:endParaRPr>
          </a:p>
          <a:p>
            <a:pPr marL="370294" lvl="1" indent="-370294">
              <a:buFont typeface="Arial" panose="020B0604020202020204" pitchFamily="34" charset="0"/>
              <a:buChar char="•"/>
            </a:pPr>
            <a:r>
              <a:rPr lang="de-DE" sz="2200" b="1" dirty="0">
                <a:latin typeface="Garamond" panose="02020404030301010803" pitchFamily="18" charset="0"/>
              </a:rPr>
              <a:t>Weltkirche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Viele Paten und Partnerschaften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Priester der Weltkirche gestalten die Kirche mit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Weltkirchliche Lerngemeinschaft</a:t>
            </a:r>
          </a:p>
          <a:p>
            <a:pPr marL="0" indent="0">
              <a:buNone/>
            </a:pPr>
            <a:r>
              <a:rPr lang="de-DE" sz="1700" dirty="0"/>
              <a:t>	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18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9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de-DE" sz="3400" b="1" dirty="0">
                <a:latin typeface="Garamond" panose="02020404030301010803" pitchFamily="18" charset="0"/>
              </a:rPr>
              <a:t>B   Veränderungen in Kirche und Gesellschaft</a:t>
            </a:r>
          </a:p>
          <a:p>
            <a:pPr marL="0" indent="0">
              <a:buNone/>
            </a:pPr>
            <a:r>
              <a:rPr lang="de-DE" sz="3400" b="1" dirty="0">
                <a:latin typeface="Garamond" panose="02020404030301010803" pitchFamily="18" charset="0"/>
              </a:rPr>
              <a:t>III Entwicklungen der Kirche</a:t>
            </a:r>
          </a:p>
          <a:p>
            <a:pPr marL="0" indent="0">
              <a:buNone/>
            </a:pPr>
            <a:endParaRPr lang="de-DE" sz="3400" b="1" dirty="0">
              <a:latin typeface="Garamond" panose="02020404030301010803" pitchFamily="18" charset="0"/>
            </a:endParaRPr>
          </a:p>
          <a:p>
            <a:r>
              <a:rPr lang="de-DE" sz="3100" b="1" dirty="0">
                <a:latin typeface="Garamond" panose="02020404030301010803" pitchFamily="18" charset="0"/>
              </a:rPr>
              <a:t> </a:t>
            </a:r>
            <a:r>
              <a:rPr lang="de-DE" sz="2800" b="1" dirty="0">
                <a:latin typeface="Garamond" panose="02020404030301010803" pitchFamily="18" charset="0"/>
              </a:rPr>
              <a:t>Kirchliche Situation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300" b="1" dirty="0">
                <a:latin typeface="Garamond" panose="02020404030301010803" pitchFamily="18" charset="0"/>
              </a:rPr>
              <a:t>Rückgang der Kirchenbesucher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300" b="1" dirty="0">
                <a:latin typeface="Garamond" panose="02020404030301010803" pitchFamily="18" charset="0"/>
              </a:rPr>
              <a:t>Rückgang bei Taufen, Erstkommunion, Firmung,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300" b="1" dirty="0">
                <a:latin typeface="Garamond" panose="02020404030301010803" pitchFamily="18" charset="0"/>
              </a:rPr>
              <a:t>Kirchliche Beerdigungen und Trauungen sind noch konstant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300" b="1" dirty="0">
                <a:latin typeface="Garamond" panose="02020404030301010803" pitchFamily="18" charset="0"/>
              </a:rPr>
              <a:t>Kirchenaustritte schwanken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370294" lvl="1" indent="-370294">
              <a:buFont typeface="Arial" panose="020B0604020202020204" pitchFamily="34" charset="0"/>
              <a:buChar char="•"/>
            </a:pPr>
            <a:r>
              <a:rPr lang="de-DE" sz="2800" b="1" dirty="0">
                <a:latin typeface="Garamond" panose="02020404030301010803" pitchFamily="18" charset="0"/>
              </a:rPr>
              <a:t>Pastorales Personal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300" b="1" dirty="0">
                <a:latin typeface="Garamond" panose="02020404030301010803" pitchFamily="18" charset="0"/>
              </a:rPr>
              <a:t>Rückgang der Seelsorger, Pastoralreferenten/innen, Diakone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300" b="1" dirty="0">
                <a:latin typeface="Garamond" panose="02020404030301010803" pitchFamily="18" charset="0"/>
              </a:rPr>
              <a:t>Rückgang der Ordensgemeinschaften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370294" lvl="1" indent="-370294">
              <a:buFont typeface="Arial" panose="020B0604020202020204" pitchFamily="34" charset="0"/>
              <a:buChar char="•"/>
            </a:pPr>
            <a:r>
              <a:rPr lang="de-DE" sz="2800" b="1" dirty="0">
                <a:latin typeface="Garamond" panose="02020404030301010803" pitchFamily="18" charset="0"/>
              </a:rPr>
              <a:t>Ehrenamt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300" b="1" dirty="0">
                <a:latin typeface="Garamond" panose="02020404030301010803" pitchFamily="18" charset="0"/>
              </a:rPr>
              <a:t>Ehrenamt zwischen Engagement und Rückgang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300" b="1" dirty="0">
                <a:latin typeface="Garamond" panose="02020404030301010803" pitchFamily="18" charset="0"/>
              </a:rPr>
              <a:t>Qualität und Intensität haben zugenommen – jedoch weniger dauerhaft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300" b="1" dirty="0">
                <a:latin typeface="Garamond" panose="02020404030301010803" pitchFamily="18" charset="0"/>
              </a:rPr>
              <a:t>Mitarbeit auf Leitungs- und Vertretungsebene ist rückläufig</a:t>
            </a:r>
          </a:p>
          <a:p>
            <a:pPr marL="0" indent="0">
              <a:buNone/>
            </a:pPr>
            <a:r>
              <a:rPr lang="de-DE" dirty="0" smtClean="0"/>
              <a:t>			</a:t>
            </a:r>
            <a:endParaRPr lang="de-DE" sz="6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19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42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de-DE" sz="3100" b="1" dirty="0">
                <a:latin typeface="Garamond" panose="02020404030301010803" pitchFamily="18" charset="0"/>
              </a:rPr>
              <a:t>Gliederung der Präsentation 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2200" b="1" dirty="0">
                <a:latin typeface="Garamond" panose="02020404030301010803" pitchFamily="18" charset="0"/>
              </a:rPr>
              <a:t>	</a:t>
            </a:r>
            <a:r>
              <a:rPr lang="de-DE" sz="2600" b="1" dirty="0">
                <a:latin typeface="Garamond" panose="02020404030301010803" pitchFamily="18" charset="0"/>
              </a:rPr>
              <a:t>A    einige wenige Daten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e-DE" sz="2000" b="1" dirty="0">
                <a:latin typeface="Garamond" panose="02020404030301010803" pitchFamily="18" charset="0"/>
              </a:rPr>
              <a:t>zur Stadt Geldern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e-DE" sz="2000" b="1" dirty="0">
                <a:latin typeface="Garamond" panose="02020404030301010803" pitchFamily="18" charset="0"/>
              </a:rPr>
              <a:t>zur Kirchengemeinde St. Maria Magdalena Geldern</a:t>
            </a:r>
          </a:p>
          <a:p>
            <a:pPr marL="864018" lvl="2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2400" b="1" dirty="0">
                <a:latin typeface="Garamond" panose="02020404030301010803" pitchFamily="18" charset="0"/>
              </a:rPr>
              <a:t>	</a:t>
            </a:r>
            <a:r>
              <a:rPr lang="de-DE" sz="2600" b="1" dirty="0">
                <a:latin typeface="Garamond" panose="02020404030301010803" pitchFamily="18" charset="0"/>
              </a:rPr>
              <a:t>B    Veränderungen in Kirche und Gesellschaft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	C    Ziele und Anliegen der Bistumsleitung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	D    Entwicklung Pastoralplan MM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	E    Pastoralplan Maria Magdalena 2025</a:t>
            </a:r>
          </a:p>
          <a:p>
            <a:pPr marL="0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endParaRPr lang="de-DE" sz="13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dirty="0" smtClean="0"/>
              <a:t>			</a:t>
            </a:r>
            <a:endParaRPr lang="de-DE" sz="6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2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2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r>
              <a:rPr lang="de-DE" sz="5500" b="1" dirty="0">
                <a:latin typeface="Garamond" panose="02020404030301010803" pitchFamily="18" charset="0"/>
              </a:rPr>
              <a:t>B   Veränderungen in Kirche und Gesellschaft</a:t>
            </a:r>
          </a:p>
          <a:p>
            <a:pPr marL="0" indent="0">
              <a:buNone/>
            </a:pPr>
            <a:r>
              <a:rPr lang="de-DE" sz="5500" b="1" dirty="0">
                <a:latin typeface="Garamond" panose="02020404030301010803" pitchFamily="18" charset="0"/>
              </a:rPr>
              <a:t>III Entwicklungen der Kirche</a:t>
            </a:r>
          </a:p>
          <a:p>
            <a:pPr marL="0" indent="0">
              <a:buNone/>
            </a:pPr>
            <a:endParaRPr lang="de-DE" sz="5500" b="1" dirty="0">
              <a:latin typeface="Garamond" panose="02020404030301010803" pitchFamily="18" charset="0"/>
            </a:endParaRPr>
          </a:p>
          <a:p>
            <a:r>
              <a:rPr lang="de-DE" sz="4500" b="1" dirty="0">
                <a:latin typeface="Garamond" panose="02020404030301010803" pitchFamily="18" charset="0"/>
              </a:rPr>
              <a:t> Veränderung der Pfarreistruktur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600" b="1" dirty="0">
                <a:latin typeface="Garamond" panose="02020404030301010803" pitchFamily="18" charset="0"/>
              </a:rPr>
              <a:t>Zwischen 1999 und 2015 ist die Zahl der Pfarreien deutlich zurückgegangen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600" b="1" dirty="0">
                <a:latin typeface="Garamond" panose="02020404030301010803" pitchFamily="18" charset="0"/>
              </a:rPr>
              <a:t>Aus mehreren Pfarreien wurde im Jahr 2007 eine Pfarrei Maria Magdalena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370294" lvl="1" indent="-370294">
              <a:buFont typeface="Arial" panose="020B0604020202020204" pitchFamily="34" charset="0"/>
              <a:buChar char="•"/>
            </a:pPr>
            <a:r>
              <a:rPr lang="de-DE" sz="4500" b="1" dirty="0">
                <a:latin typeface="Garamond" panose="02020404030301010803" pitchFamily="18" charset="0"/>
              </a:rPr>
              <a:t>Verändertes Bindungsverhalten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600" b="1" dirty="0">
                <a:latin typeface="Garamond" panose="02020404030301010803" pitchFamily="18" charset="0"/>
              </a:rPr>
              <a:t>Punktuell und in Orientierung an biografischen Ereignisse entsteht Kontakt zur Kirche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600" b="1" dirty="0">
                <a:latin typeface="Garamond" panose="02020404030301010803" pitchFamily="18" charset="0"/>
              </a:rPr>
              <a:t>Dauerhafte Bindung ist die Ausnahme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600" b="1" dirty="0">
                <a:latin typeface="Garamond" panose="02020404030301010803" pitchFamily="18" charset="0"/>
              </a:rPr>
              <a:t>Kirchliche Großveranstaltungen und Events haben an Bedeutung gewonnen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500" b="1" dirty="0">
                <a:latin typeface="Garamond" panose="02020404030301010803" pitchFamily="18" charset="0"/>
              </a:rPr>
              <a:t>Generation Ü 70 lebt noch in alten Strukturen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45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dirty="0" smtClean="0"/>
              <a:t>		 </a:t>
            </a:r>
            <a:endParaRPr lang="de-DE" sz="6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20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r>
              <a:rPr lang="de-DE" sz="6500" b="1" dirty="0">
                <a:latin typeface="Garamond" panose="02020404030301010803" pitchFamily="18" charset="0"/>
              </a:rPr>
              <a:t>C    Ziele und Anliegen der Bistumsleitung </a:t>
            </a:r>
            <a:r>
              <a:rPr lang="de-DE" sz="2500" b="1" dirty="0">
                <a:latin typeface="Garamond" panose="02020404030301010803" pitchFamily="18" charset="0"/>
              </a:rPr>
              <a:t>(1)</a:t>
            </a:r>
          </a:p>
          <a:p>
            <a:pPr marL="0" indent="0">
              <a:buNone/>
            </a:pPr>
            <a:endParaRPr lang="de-DE" sz="10400" b="1" dirty="0">
              <a:latin typeface="Garamond" panose="02020404030301010803" pitchFamily="18" charset="0"/>
            </a:endParaRPr>
          </a:p>
          <a:p>
            <a:r>
              <a:rPr lang="de-DE" sz="5400" b="1" dirty="0">
                <a:latin typeface="Garamond" panose="02020404030301010803" pitchFamily="18" charset="0"/>
              </a:rPr>
              <a:t>Bildung lebendiger und missionarischer Gemeinschaften vor 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5400" b="1" dirty="0">
                <a:latin typeface="Garamond" panose="02020404030301010803" pitchFamily="18" charset="0"/>
              </a:rPr>
              <a:t>Menschennahe Pastoral</a:t>
            </a:r>
          </a:p>
          <a:p>
            <a:pPr marL="493725" lvl="1" indent="0">
              <a:buNone/>
            </a:pPr>
            <a:endParaRPr lang="de-DE" sz="54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5400" b="1" dirty="0">
                <a:latin typeface="Garamond" panose="02020404030301010803" pitchFamily="18" charset="0"/>
              </a:rPr>
              <a:t>Wirklichkeit der Menschen, ihre Lebensumstände und ihre Einstellung zum Leben wahrnehmen und im Lichte des Evangeliums deuten</a:t>
            </a:r>
          </a:p>
          <a:p>
            <a:pPr marL="493725" lvl="1" indent="0">
              <a:buNone/>
            </a:pPr>
            <a:endParaRPr lang="de-DE" sz="54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5400" b="1" dirty="0">
                <a:latin typeface="Garamond" panose="02020404030301010803" pitchFamily="18" charset="0"/>
              </a:rPr>
              <a:t>Menschen, die sich ich Ihrer Haltung und ihrem Handeln vom Glauben leiten und inspirieren lassen.</a:t>
            </a:r>
          </a:p>
          <a:p>
            <a:pPr marL="493725" lvl="1" indent="0">
              <a:buNone/>
            </a:pPr>
            <a:endParaRPr lang="de-DE" sz="54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5400" b="1" dirty="0">
                <a:latin typeface="Garamond" panose="02020404030301010803" pitchFamily="18" charset="0"/>
              </a:rPr>
              <a:t>Lebendige Kirche ist da gegeben, wo der Glaube leben und Menschen mit Gott miteinander in Berührung kommen</a:t>
            </a:r>
          </a:p>
          <a:p>
            <a:pPr marL="493725" lvl="1" indent="0">
              <a:buNone/>
            </a:pPr>
            <a:endParaRPr lang="de-DE" sz="5400" b="1" dirty="0">
              <a:latin typeface="Garamond" panose="02020404030301010803" pitchFamily="18" charset="0"/>
            </a:endParaRPr>
          </a:p>
          <a:p>
            <a:pPr marL="0" lvl="1" indent="0">
              <a:buNone/>
            </a:pPr>
            <a:r>
              <a:rPr lang="de-DE" dirty="0">
                <a:latin typeface="Garamond" panose="02020404030301010803" pitchFamily="18" charset="0"/>
              </a:rPr>
              <a:t>(1) Auszüge aus der Arbeitshilfe Pastoralplan des Bistums Münster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21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6052" y="1024544"/>
            <a:ext cx="9072562" cy="53753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C    Ziele und Anliegen der Bistumsleitung</a:t>
            </a:r>
          </a:p>
          <a:p>
            <a:pPr marL="0" indent="0">
              <a:buNone/>
            </a:pPr>
            <a:endParaRPr lang="de-DE" sz="31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Lebendige und missionarische Kirche vor 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Volk Gottes auf dem Weg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Den Armen und Leidenden beistehen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Das Wohl aller Menschen zu fördern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Würde, Grundrechte der Menschen, Versöhnung, Frieden, Gerechtigkeit, Lebensmöglichkeiten </a:t>
            </a:r>
            <a:r>
              <a:rPr lang="de-DE" sz="22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3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22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7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de-DE" sz="10400" b="1" dirty="0">
                <a:latin typeface="Garamond" panose="02020404030301010803" pitchFamily="18" charset="0"/>
              </a:rPr>
              <a:t>C    Ziele und Anliegen der Bistumsleitung</a:t>
            </a:r>
          </a:p>
          <a:p>
            <a:endParaRPr lang="de-DE" sz="8600" b="1" dirty="0">
              <a:latin typeface="Garamond" panose="02020404030301010803" pitchFamily="18" charset="0"/>
            </a:endParaRP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370294" lvl="1" indent="-370294">
              <a:buFont typeface="Arial" panose="020B0604020202020204" pitchFamily="34" charset="0"/>
              <a:buChar char="•"/>
            </a:pPr>
            <a:r>
              <a:rPr lang="de-DE" sz="8600" b="1" dirty="0">
                <a:latin typeface="Garamond" panose="02020404030301010803" pitchFamily="18" charset="0"/>
              </a:rPr>
              <a:t>Bistum nimmt Abschied von einer zentral vorgegebenen einheitlichen pastoralen Linie</a:t>
            </a:r>
          </a:p>
          <a:p>
            <a:pPr marL="370294" lvl="1" indent="-370294">
              <a:buFont typeface="Arial" panose="020B0604020202020204" pitchFamily="34" charset="0"/>
              <a:buChar char="•"/>
            </a:pPr>
            <a:endParaRPr lang="de-DE" sz="8600" b="1" dirty="0">
              <a:latin typeface="Garamond" panose="02020404030301010803" pitchFamily="18" charset="0"/>
            </a:endParaRPr>
          </a:p>
          <a:p>
            <a:pPr marL="370294" lvl="1" indent="-370294">
              <a:buFont typeface="Arial" panose="020B0604020202020204" pitchFamily="34" charset="0"/>
              <a:buChar char="•"/>
            </a:pPr>
            <a:r>
              <a:rPr lang="de-DE" sz="8600" b="1" dirty="0">
                <a:latin typeface="Garamond" panose="02020404030301010803" pitchFamily="18" charset="0"/>
              </a:rPr>
              <a:t>Grundanliegen:</a:t>
            </a:r>
          </a:p>
          <a:p>
            <a:pPr marL="0" lvl="1" indent="0">
              <a:buNone/>
            </a:pPr>
            <a:r>
              <a:rPr lang="de-DE" sz="8600" b="1" dirty="0">
                <a:latin typeface="Garamond" panose="02020404030301010803" pitchFamily="18" charset="0"/>
              </a:rPr>
              <a:t>     Bildung einer lebendigen, missionarischen Kirche vor Ort</a:t>
            </a:r>
          </a:p>
          <a:p>
            <a:pPr marL="370294" lvl="1" indent="-370294">
              <a:buFont typeface="Arial" panose="020B0604020202020204" pitchFamily="34" charset="0"/>
              <a:buChar char="•"/>
            </a:pPr>
            <a:endParaRPr lang="de-DE" sz="8600" b="1" dirty="0">
              <a:latin typeface="Garamond" panose="02020404030301010803" pitchFamily="18" charset="0"/>
            </a:endParaRPr>
          </a:p>
          <a:p>
            <a:pPr marL="370294" lvl="1" indent="-370294">
              <a:buFont typeface="Arial" panose="020B0604020202020204" pitchFamily="34" charset="0"/>
              <a:buChar char="•"/>
            </a:pPr>
            <a:r>
              <a:rPr lang="de-DE" sz="8600" b="1" dirty="0">
                <a:latin typeface="Garamond" panose="02020404030301010803" pitchFamily="18" charset="0"/>
              </a:rPr>
              <a:t>Option und Ziele</a:t>
            </a:r>
          </a:p>
          <a:p>
            <a:pPr marL="802303" lvl="2" indent="-370294"/>
            <a:r>
              <a:rPr lang="de-DE" sz="6900" b="1" dirty="0">
                <a:latin typeface="Garamond" panose="02020404030301010803" pitchFamily="18" charset="0"/>
              </a:rPr>
              <a:t>für das Aufsuchen und Fördern der Charismen aller </a:t>
            </a:r>
          </a:p>
          <a:p>
            <a:pPr marL="802303" lvl="2" indent="-370294"/>
            <a:r>
              <a:rPr lang="de-DE" sz="6900" b="1" dirty="0">
                <a:latin typeface="Garamond" panose="02020404030301010803" pitchFamily="18" charset="0"/>
              </a:rPr>
              <a:t>für die Einladung zum Glauben</a:t>
            </a:r>
          </a:p>
          <a:p>
            <a:pPr marL="802303" lvl="2" indent="-370294"/>
            <a:r>
              <a:rPr lang="de-DE" sz="6900" b="1" dirty="0">
                <a:latin typeface="Garamond" panose="02020404030301010803" pitchFamily="18" charset="0"/>
              </a:rPr>
              <a:t>für die Verbindung von Liturgie und Leben </a:t>
            </a:r>
          </a:p>
          <a:p>
            <a:pPr marL="802303" lvl="2" indent="-370294"/>
            <a:r>
              <a:rPr lang="de-DE" sz="6900" b="1" dirty="0">
                <a:latin typeface="Garamond" panose="02020404030301010803" pitchFamily="18" charset="0"/>
              </a:rPr>
              <a:t>für eine dienende Kirche</a:t>
            </a:r>
          </a:p>
          <a:p>
            <a:pPr marL="0" lvl="1" indent="0">
              <a:buNone/>
            </a:pPr>
            <a:endParaRPr lang="de-DE" sz="8600" b="1" dirty="0">
              <a:latin typeface="Garamond" panose="02020404030301010803" pitchFamily="18" charset="0"/>
            </a:endParaRPr>
          </a:p>
          <a:p>
            <a:pPr marL="370294" lvl="1" indent="-370294">
              <a:buFont typeface="Arial" panose="020B0604020202020204" pitchFamily="34" charset="0"/>
              <a:buChar char="•"/>
            </a:pPr>
            <a:endParaRPr lang="de-DE" sz="8600" b="1" dirty="0">
              <a:latin typeface="Garamond" panose="02020404030301010803" pitchFamily="18" charset="0"/>
            </a:endParaRPr>
          </a:p>
          <a:p>
            <a:pPr marL="0" lvl="1" indent="0">
              <a:buNone/>
            </a:pPr>
            <a:endParaRPr lang="de-DE" sz="8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8600" dirty="0"/>
              <a:t>	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23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5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de-DE" sz="10400" b="1" dirty="0">
                <a:latin typeface="Garamond" panose="02020404030301010803" pitchFamily="18" charset="0"/>
              </a:rPr>
              <a:t>C    Ziele und Anliegen der Bistumsleitung</a:t>
            </a:r>
          </a:p>
          <a:p>
            <a:pPr marL="0" indent="0">
              <a:buNone/>
            </a:pPr>
            <a:endParaRPr lang="de-DE" sz="10400" b="1" dirty="0">
              <a:latin typeface="Garamond" panose="02020404030301010803" pitchFamily="18" charset="0"/>
            </a:endParaRPr>
          </a:p>
          <a:p>
            <a:pPr marL="370294" lvl="1" indent="-370294">
              <a:buFont typeface="Arial" panose="020B0604020202020204" pitchFamily="34" charset="0"/>
              <a:buChar char="•"/>
            </a:pPr>
            <a:r>
              <a:rPr lang="de-DE" sz="8600" b="1" dirty="0">
                <a:latin typeface="Garamond" panose="02020404030301010803" pitchFamily="18" charset="0"/>
              </a:rPr>
              <a:t>Pastoral muss die spezifischen Lebenssituationen vor Ort berücksichtigen.</a:t>
            </a:r>
          </a:p>
          <a:p>
            <a:pPr marL="0" lvl="1" indent="0">
              <a:buNone/>
            </a:pPr>
            <a:endParaRPr lang="de-DE" sz="8600" b="1" dirty="0">
              <a:latin typeface="Garamond" panose="02020404030301010803" pitchFamily="18" charset="0"/>
            </a:endParaRPr>
          </a:p>
          <a:p>
            <a:r>
              <a:rPr lang="de-DE" sz="8600" b="1" dirty="0">
                <a:latin typeface="Garamond" panose="02020404030301010803" pitchFamily="18" charset="0"/>
              </a:rPr>
              <a:t>Jede Pfarrei erstellt einen Pastoralplan ( 2013)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Wie und wo ist Kirche im Lebensraum der Menschen präsent</a:t>
            </a:r>
          </a:p>
          <a:p>
            <a:pPr marL="493725" lvl="1" indent="0">
              <a:buNone/>
            </a:pPr>
            <a:r>
              <a:rPr lang="de-DE" sz="6900" b="1" dirty="0">
                <a:latin typeface="Garamond" panose="02020404030301010803" pitchFamily="18" charset="0"/>
              </a:rPr>
              <a:t>     - mit unterschiedlichen Formen</a:t>
            </a:r>
          </a:p>
          <a:p>
            <a:pPr marL="493725" lvl="1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Das Zeugnis geschieht indirekt durch die Art, </a:t>
            </a:r>
          </a:p>
          <a:p>
            <a:pPr marL="493725" lvl="1" indent="0">
              <a:buNone/>
            </a:pPr>
            <a:r>
              <a:rPr lang="de-DE" sz="6900" b="1" dirty="0">
                <a:latin typeface="Garamond" panose="02020404030301010803" pitchFamily="18" charset="0"/>
              </a:rPr>
              <a:t>      wie wir Menschen wahrnehmen und Kontakte pflegen, </a:t>
            </a:r>
          </a:p>
          <a:p>
            <a:pPr marL="493725" lvl="1" indent="0">
              <a:buNone/>
            </a:pPr>
            <a:r>
              <a:rPr lang="de-DE" sz="6900" b="1" dirty="0">
                <a:latin typeface="Garamond" panose="02020404030301010803" pitchFamily="18" charset="0"/>
              </a:rPr>
              <a:t>      Gastfreundschaft pflegen, </a:t>
            </a:r>
          </a:p>
          <a:p>
            <a:pPr marL="493725" lvl="1" indent="0">
              <a:buNone/>
            </a:pPr>
            <a:r>
              <a:rPr lang="de-DE" sz="6900" b="1" dirty="0">
                <a:latin typeface="Garamond" panose="02020404030301010803" pitchFamily="18" charset="0"/>
              </a:rPr>
              <a:t>      in der Bereitschaft zu kulturellem und öffentlichem Engagement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6900" b="1" dirty="0">
              <a:latin typeface="Garamond" panose="02020404030301010803" pitchFamily="18" charset="0"/>
            </a:endParaRPr>
          </a:p>
          <a:p>
            <a:pPr marL="370294" lvl="1" indent="-370294">
              <a:buFont typeface="Arial" panose="020B0604020202020204" pitchFamily="34" charset="0"/>
              <a:buChar char="•"/>
            </a:pPr>
            <a:endParaRPr lang="de-DE" sz="86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de-DE" sz="4500" b="1" dirty="0">
              <a:latin typeface="Garamond" panose="02020404030301010803" pitchFamily="18" charset="0"/>
            </a:endParaRP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0" lvl="1" indent="0">
              <a:buNone/>
            </a:pPr>
            <a:endParaRPr lang="de-DE" sz="6500" b="1" dirty="0">
              <a:latin typeface="Garamond" panose="02020404030301010803" pitchFamily="18" charset="0"/>
            </a:endParaRPr>
          </a:p>
          <a:p>
            <a:pPr marL="0" lvl="1" indent="0">
              <a:buNone/>
            </a:pPr>
            <a:endParaRPr lang="de-DE" sz="65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dirty="0" smtClean="0"/>
              <a:t>		</a:t>
            </a:r>
            <a:endParaRPr lang="de-DE" sz="6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24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63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 fontScale="40000" lnSpcReduction="20000"/>
          </a:bodyPr>
          <a:lstStyle/>
          <a:p>
            <a:pPr marL="0" indent="0">
              <a:buNone/>
            </a:pPr>
            <a:endParaRPr lang="de-DE" sz="8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6500" b="1" dirty="0">
                <a:latin typeface="Garamond" panose="02020404030301010803" pitchFamily="18" charset="0"/>
              </a:rPr>
              <a:t>D   Entwicklung Pastoralplan MM</a:t>
            </a:r>
          </a:p>
          <a:p>
            <a:pPr marL="0" indent="0">
              <a:buNone/>
            </a:pPr>
            <a:r>
              <a:rPr lang="de-DE" sz="6500" b="1" dirty="0">
                <a:latin typeface="Garamond" panose="02020404030301010803" pitchFamily="18" charset="0"/>
              </a:rPr>
              <a:t>I    Umsetzungsschritte</a:t>
            </a:r>
          </a:p>
          <a:p>
            <a:pPr marL="0" indent="0">
              <a:buNone/>
            </a:pPr>
            <a:endParaRPr lang="de-DE" sz="67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DE" sz="6700" b="1" dirty="0">
              <a:latin typeface="Garamond" panose="02020404030301010803" pitchFamily="18" charset="0"/>
            </a:endParaRPr>
          </a:p>
          <a:p>
            <a:r>
              <a:rPr lang="de-DE" sz="5400" b="1" dirty="0">
                <a:latin typeface="Garamond" panose="02020404030301010803" pitchFamily="18" charset="0"/>
              </a:rPr>
              <a:t>Klausurtagung des Pastoralteams zur Situation der Pfarrei und den anstehenden Herausforderungen ( 2014)</a:t>
            </a:r>
          </a:p>
          <a:p>
            <a:endParaRPr lang="de-DE" sz="5400" b="1" dirty="0">
              <a:latin typeface="Garamond" panose="02020404030301010803" pitchFamily="18" charset="0"/>
            </a:endParaRPr>
          </a:p>
          <a:p>
            <a:r>
              <a:rPr lang="de-DE" sz="5400" b="1" dirty="0">
                <a:latin typeface="Garamond" panose="02020404030301010803" pitchFamily="18" charset="0"/>
              </a:rPr>
              <a:t>Einsetzung einer Steuergruppe zur Entwicklung des Pastoralplanes(2015)</a:t>
            </a:r>
          </a:p>
          <a:p>
            <a:pPr marL="0" indent="0">
              <a:buNone/>
            </a:pPr>
            <a:endParaRPr lang="de-DE" sz="54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de-DE" sz="4300" b="1" dirty="0">
              <a:latin typeface="Garamond" panose="02020404030301010803" pitchFamily="18" charset="0"/>
            </a:endParaRPr>
          </a:p>
          <a:p>
            <a:pPr marL="0" lvl="1" indent="0">
              <a:buNone/>
            </a:pPr>
            <a:endParaRPr lang="de-DE" sz="6500" b="1" dirty="0">
              <a:latin typeface="Garamond" panose="02020404030301010803" pitchFamily="18" charset="0"/>
            </a:endParaRPr>
          </a:p>
          <a:p>
            <a:pPr marL="0" lvl="1" indent="0">
              <a:buNone/>
            </a:pPr>
            <a:endParaRPr lang="de-DE" sz="65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dirty="0" smtClean="0"/>
              <a:t>		</a:t>
            </a:r>
            <a:endParaRPr lang="de-DE" sz="6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25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de-DE" sz="8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DE" sz="104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10400" b="1" dirty="0">
                <a:latin typeface="Garamond" panose="02020404030301010803" pitchFamily="18" charset="0"/>
              </a:rPr>
              <a:t>D   Entwicklung Pastoralplan MM</a:t>
            </a:r>
          </a:p>
          <a:p>
            <a:pPr marL="0" indent="0">
              <a:buNone/>
            </a:pPr>
            <a:r>
              <a:rPr lang="de-DE" sz="10400" b="1" dirty="0">
                <a:latin typeface="Garamond" panose="02020404030301010803" pitchFamily="18" charset="0"/>
              </a:rPr>
              <a:t>I    Entwicklungsschritte</a:t>
            </a:r>
          </a:p>
          <a:p>
            <a:pPr marL="0" indent="0">
              <a:buNone/>
            </a:pPr>
            <a:endParaRPr lang="de-DE" sz="86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8600" b="1" dirty="0">
                <a:latin typeface="Garamond" panose="02020404030301010803" pitchFamily="18" charset="0"/>
              </a:rPr>
              <a:t>Sehen: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6900" b="1" dirty="0">
                <a:latin typeface="Garamond" panose="02020404030301010803" pitchFamily="18" charset="0"/>
              </a:rPr>
              <a:t>Fragebogenaktion: Anliegen der Katholiken erfragen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6900" b="1" dirty="0">
                <a:latin typeface="Garamond" panose="02020404030301010803" pitchFamily="18" charset="0"/>
              </a:rPr>
              <a:t>Präsentationen der Jugendlichen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6900" b="1" dirty="0">
                <a:latin typeface="Garamond" panose="02020404030301010803" pitchFamily="18" charset="0"/>
              </a:rPr>
              <a:t>Ergebnisse der Sinus-Studie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6900" b="1" dirty="0">
                <a:latin typeface="Garamond" panose="02020404030301010803" pitchFamily="18" charset="0"/>
              </a:rPr>
              <a:t>Präsentation der Ergebnisse im Pfarrversammlung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6900" b="1" dirty="0" smtClean="0">
                <a:latin typeface="Garamond" panose="02020404030301010803" pitchFamily="18" charset="0"/>
              </a:rPr>
              <a:t>Gemeindeversammlung (Visionsabend) – </a:t>
            </a:r>
          </a:p>
          <a:p>
            <a:pPr marL="987449" lvl="2" indent="0">
              <a:buNone/>
            </a:pPr>
            <a:r>
              <a:rPr lang="de-DE" sz="6900" b="1" dirty="0">
                <a:latin typeface="Garamond" panose="02020404030301010803" pitchFamily="18" charset="0"/>
              </a:rPr>
              <a:t> </a:t>
            </a:r>
            <a:r>
              <a:rPr lang="de-DE" sz="6900" b="1" dirty="0" smtClean="0">
                <a:latin typeface="Garamond" panose="02020404030301010803" pitchFamily="18" charset="0"/>
              </a:rPr>
              <a:t>    Wünsche </a:t>
            </a:r>
            <a:r>
              <a:rPr lang="de-DE" sz="6900" b="1" dirty="0">
                <a:latin typeface="Garamond" panose="02020404030301010803" pitchFamily="18" charset="0"/>
              </a:rPr>
              <a:t>und Anliegen für die künftige Entwicklung</a:t>
            </a:r>
          </a:p>
          <a:p>
            <a:pPr marL="987449" lvl="2" indent="0">
              <a:buNone/>
            </a:pPr>
            <a:endParaRPr lang="de-DE" sz="60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8600" b="1" dirty="0">
                <a:latin typeface="Garamond" panose="02020404030301010803" pitchFamily="18" charset="0"/>
              </a:rPr>
              <a:t>Urteilen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6900" b="1" dirty="0">
                <a:latin typeface="Garamond" panose="02020404030301010803" pitchFamily="18" charset="0"/>
              </a:rPr>
              <a:t>Auswertungen in der Steuergruppe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6900" b="1" dirty="0">
                <a:latin typeface="Garamond" panose="02020404030301010803" pitchFamily="18" charset="0"/>
              </a:rPr>
              <a:t>Klausurtagung und Beratung im Pastoralteam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6900" b="1" dirty="0">
                <a:latin typeface="Garamond" panose="02020404030301010803" pitchFamily="18" charset="0"/>
              </a:rPr>
              <a:t>Gemeinsamer Vorschlag Steuergruppe und Pastoralteam</a:t>
            </a:r>
          </a:p>
          <a:p>
            <a:pPr lvl="2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6900" b="1" dirty="0">
                <a:latin typeface="Garamond" panose="02020404030301010803" pitchFamily="18" charset="0"/>
              </a:rPr>
              <a:t>Klausurtagung der Leitungsgremien der Pfarrei im November 2016</a:t>
            </a:r>
          </a:p>
          <a:p>
            <a:pPr marL="987449" lvl="2" indent="0">
              <a:buNone/>
            </a:pPr>
            <a:r>
              <a:rPr lang="de-DE" sz="6900" b="1" dirty="0">
                <a:latin typeface="Garamond" panose="02020404030301010803" pitchFamily="18" charset="0"/>
              </a:rPr>
              <a:t>    </a:t>
            </a:r>
            <a:r>
              <a:rPr lang="de-DE" sz="5200" dirty="0">
                <a:latin typeface="Garamond" panose="02020404030301010803" pitchFamily="18" charset="0"/>
              </a:rPr>
              <a:t>(Pfarreirat, Kirchenvorstand, Seelsorger mit Steuergruppe)</a:t>
            </a:r>
          </a:p>
          <a:p>
            <a:pPr marL="987449" lvl="2" indent="0">
              <a:buNone/>
            </a:pPr>
            <a:r>
              <a:rPr lang="de-DE" sz="6900" b="1" dirty="0">
                <a:latin typeface="Garamond" panose="02020404030301010803" pitchFamily="18" charset="0"/>
              </a:rPr>
              <a:t>    </a:t>
            </a:r>
          </a:p>
          <a:p>
            <a:pPr marL="0" lvl="1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marL="0" lvl="1" indent="0">
              <a:buNone/>
            </a:pPr>
            <a:endParaRPr lang="de-DE" sz="65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dirty="0" smtClean="0"/>
              <a:t>		</a:t>
            </a:r>
            <a:endParaRPr lang="de-DE" sz="6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26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0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de-DE" sz="8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DE" sz="104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10400" b="1" dirty="0">
                <a:latin typeface="Garamond" panose="02020404030301010803" pitchFamily="18" charset="0"/>
              </a:rPr>
              <a:t>D   Entwicklung Pastoralplan MM</a:t>
            </a:r>
          </a:p>
          <a:p>
            <a:pPr marL="0" indent="0">
              <a:buNone/>
            </a:pPr>
            <a:r>
              <a:rPr lang="de-DE" sz="10400" b="1" dirty="0">
                <a:latin typeface="Garamond" panose="02020404030301010803" pitchFamily="18" charset="0"/>
              </a:rPr>
              <a:t>I    Entwicklungsschritte</a:t>
            </a:r>
          </a:p>
          <a:p>
            <a:pPr marL="0" indent="0">
              <a:buNone/>
            </a:pPr>
            <a:endParaRPr lang="de-DE" sz="86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8600" b="1" dirty="0">
                <a:latin typeface="Garamond" panose="02020404030301010803" pitchFamily="18" charset="0"/>
              </a:rPr>
              <a:t>Handeln</a:t>
            </a:r>
          </a:p>
          <a:p>
            <a:pPr lvl="2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6900" b="1" dirty="0">
                <a:latin typeface="Garamond" panose="02020404030301010803" pitchFamily="18" charset="0"/>
              </a:rPr>
              <a:t>Verabschiedung des Pastoralplanes der Kirchengemeinde </a:t>
            </a:r>
          </a:p>
          <a:p>
            <a:pPr marL="987449" lvl="2" indent="0">
              <a:lnSpc>
                <a:spcPct val="120000"/>
              </a:lnSpc>
              <a:buNone/>
            </a:pPr>
            <a:r>
              <a:rPr lang="de-DE" sz="6900" b="1" dirty="0">
                <a:latin typeface="Garamond" panose="02020404030301010803" pitchFamily="18" charset="0"/>
              </a:rPr>
              <a:t>     auf der Klausurtagung der Leitungsgremien (Pfarreirat,</a:t>
            </a:r>
          </a:p>
          <a:p>
            <a:pPr marL="987449" lvl="2" indent="0">
              <a:lnSpc>
                <a:spcPct val="120000"/>
              </a:lnSpc>
              <a:buNone/>
            </a:pPr>
            <a:r>
              <a:rPr lang="de-DE" sz="6900" b="1" dirty="0">
                <a:latin typeface="Garamond" panose="02020404030301010803" pitchFamily="18" charset="0"/>
              </a:rPr>
              <a:t>     Kirchenvorstand, Seelsorger, mit Steuergruppen der Pfarrei </a:t>
            </a:r>
          </a:p>
          <a:p>
            <a:pPr marL="987449" lvl="2" indent="0">
              <a:lnSpc>
                <a:spcPct val="120000"/>
              </a:lnSpc>
              <a:buNone/>
            </a:pPr>
            <a:r>
              <a:rPr lang="de-DE" sz="6900" b="1" dirty="0">
                <a:latin typeface="Garamond" panose="02020404030301010803" pitchFamily="18" charset="0"/>
              </a:rPr>
              <a:t>     im November 2016</a:t>
            </a:r>
          </a:p>
          <a:p>
            <a:pPr marL="987449" lvl="2" indent="0">
              <a:lnSpc>
                <a:spcPct val="120000"/>
              </a:lnSpc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de-DE" sz="6900" b="1" dirty="0">
                <a:latin typeface="Garamond" panose="02020404030301010803" pitchFamily="18" charset="0"/>
              </a:rPr>
              <a:t>Große Pfarrversammlung am 15.02.2017 in St. Martin Veert </a:t>
            </a:r>
          </a:p>
          <a:p>
            <a:pPr marL="987449" lvl="2" indent="0">
              <a:buNone/>
            </a:pPr>
            <a:r>
              <a:rPr lang="de-DE" sz="6900" b="1" dirty="0">
                <a:latin typeface="Garamond" panose="02020404030301010803" pitchFamily="18" charset="0"/>
              </a:rPr>
              <a:t>     mit Präsentation des Pastoralplan.</a:t>
            </a:r>
          </a:p>
          <a:p>
            <a:pPr marL="987449" lvl="2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de-DE" sz="6900" b="1" dirty="0">
                <a:latin typeface="Garamond" panose="02020404030301010803" pitchFamily="18" charset="0"/>
              </a:rPr>
              <a:t>Weiterarbeit am Pastoralplan wird vereinbart</a:t>
            </a:r>
          </a:p>
          <a:p>
            <a:pPr marL="987449" lvl="2" indent="0">
              <a:buNone/>
            </a:pPr>
            <a:r>
              <a:rPr lang="de-DE" sz="6900" b="1" dirty="0">
                <a:latin typeface="Garamond" panose="02020404030301010803" pitchFamily="18" charset="0"/>
              </a:rPr>
              <a:t>     Einsetzung von Gemeindeentwicklungsgruppen durch den Pfarreirat</a:t>
            </a:r>
          </a:p>
          <a:p>
            <a:pPr marL="987449" lvl="2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marL="987449" lvl="2" indent="0">
              <a:buNone/>
            </a:pPr>
            <a:endParaRPr lang="de-DE" sz="6000" b="1" dirty="0">
              <a:latin typeface="Garamond" panose="02020404030301010803" pitchFamily="18" charset="0"/>
            </a:endParaRPr>
          </a:p>
          <a:p>
            <a:pPr marL="987449" lvl="2" indent="0">
              <a:buNone/>
            </a:pPr>
            <a:r>
              <a:rPr lang="de-DE" sz="6900" b="1" dirty="0">
                <a:latin typeface="Garamond" panose="02020404030301010803" pitchFamily="18" charset="0"/>
              </a:rPr>
              <a:t>    </a:t>
            </a:r>
          </a:p>
          <a:p>
            <a:pPr marL="0" lvl="1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marL="0" lvl="1" indent="0">
              <a:buNone/>
            </a:pPr>
            <a:endParaRPr lang="de-DE" sz="65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dirty="0" smtClean="0"/>
              <a:t>		</a:t>
            </a:r>
            <a:endParaRPr lang="de-DE" sz="6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27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de-DE" sz="10400" b="1" dirty="0">
                <a:latin typeface="Garamond" panose="02020404030301010803" pitchFamily="18" charset="0"/>
              </a:rPr>
              <a:t>D Entwicklung Pastoralplan MM</a:t>
            </a:r>
          </a:p>
          <a:p>
            <a:pPr marL="0" indent="0">
              <a:buNone/>
            </a:pPr>
            <a:r>
              <a:rPr lang="de-DE" sz="10400" b="1" dirty="0">
                <a:latin typeface="Garamond" panose="02020404030301010803" pitchFamily="18" charset="0"/>
              </a:rPr>
              <a:t>II wesentliche Ergebnisse der Fragebogenaktion</a:t>
            </a:r>
          </a:p>
          <a:p>
            <a:pPr marL="0" indent="0">
              <a:buNone/>
            </a:pPr>
            <a:endParaRPr lang="de-DE" sz="104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8600" b="1" dirty="0">
                <a:latin typeface="Garamond" panose="02020404030301010803" pitchFamily="18" charset="0"/>
              </a:rPr>
              <a:t>Allgemein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6900" b="1" dirty="0">
                <a:latin typeface="Garamond" panose="02020404030301010803" pitchFamily="18" charset="0"/>
              </a:rPr>
              <a:t>765 Fragebögen erhielten wir ausgefüllt zurück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6900" b="1" dirty="0">
                <a:latin typeface="Garamond" panose="02020404030301010803" pitchFamily="18" charset="0"/>
              </a:rPr>
              <a:t>Es wurden fast nur Kirchenbesucher erreicht</a:t>
            </a:r>
          </a:p>
          <a:p>
            <a:pPr marL="987449" lvl="2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6900" b="1" dirty="0">
                <a:latin typeface="Garamond" panose="02020404030301010803" pitchFamily="18" charset="0"/>
              </a:rPr>
              <a:t>Es wurden erreicht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e-DE" sz="6500" b="1" dirty="0">
                <a:latin typeface="Garamond" panose="02020404030301010803" pitchFamily="18" charset="0"/>
              </a:rPr>
              <a:t>  23   Arbeiter 	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  73   Jugendliche zwischen 14-19 Jahren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  57   Personen zwischen 20 und 29 Jahren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273   Personen über 65 Jahren</a:t>
            </a:r>
          </a:p>
          <a:p>
            <a:pPr marL="987449" lvl="2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de-DE" sz="6900" b="1" dirty="0">
              <a:latin typeface="Garamond" panose="02020404030301010803" pitchFamily="18" charset="0"/>
            </a:endParaRPr>
          </a:p>
          <a:p>
            <a:pPr marL="987449" lvl="2" indent="0">
              <a:buNone/>
            </a:pPr>
            <a:endParaRPr lang="de-DE" sz="5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dirty="0" smtClean="0"/>
              <a:t>	</a:t>
            </a:r>
            <a:endParaRPr lang="de-DE" sz="65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28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4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D Entwicklung Pastoralplan MM</a:t>
            </a: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II    wesentliche Ergebnisse der Fragebogenaktion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Für mich ist Kirchengemeinde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700" b="1" dirty="0">
                <a:latin typeface="Garamond" panose="02020404030301010803" pitchFamily="18" charset="0"/>
              </a:rPr>
              <a:t>Gemeinschaft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700" b="1" dirty="0">
                <a:latin typeface="Garamond" panose="02020404030301010803" pitchFamily="18" charset="0"/>
              </a:rPr>
              <a:t>Glauben leben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700" b="1" dirty="0">
                <a:latin typeface="Garamond" panose="02020404030301010803" pitchFamily="18" charset="0"/>
              </a:rPr>
              <a:t>offen für alle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700" b="1" dirty="0">
                <a:latin typeface="Garamond" panose="02020404030301010803" pitchFamily="18" charset="0"/>
              </a:rPr>
              <a:t>Treffpunkt</a:t>
            </a:r>
          </a:p>
          <a:p>
            <a:pPr marL="987449" lvl="2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Bewertung kirchliche Arbeit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700" b="1" dirty="0">
                <a:latin typeface="Garamond" panose="02020404030301010803" pitchFamily="18" charset="0"/>
              </a:rPr>
              <a:t>Die caritativen Aufgabenfelder erhalten die höchsten Nennungen</a:t>
            </a:r>
          </a:p>
          <a:p>
            <a:pPr marL="987449" lvl="2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Verbindung Leben und Glauben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22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29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4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A    Stadt Geldern</a:t>
            </a:r>
          </a:p>
          <a:p>
            <a:r>
              <a:rPr lang="de-DE" sz="2200" b="1" dirty="0">
                <a:latin typeface="Garamond" panose="02020404030301010803" pitchFamily="18" charset="0"/>
              </a:rPr>
              <a:t>Einwohnerzahl und demografische Entwicklung </a:t>
            </a:r>
            <a:r>
              <a:rPr lang="de-DE" sz="1100" b="1" dirty="0">
                <a:latin typeface="Garamond" panose="02020404030301010803" pitchFamily="18" charset="0"/>
              </a:rPr>
              <a:t>(1)</a:t>
            </a:r>
          </a:p>
          <a:p>
            <a:pPr marL="0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	</a:t>
            </a:r>
            <a:r>
              <a:rPr lang="de-DE" sz="1700" b="1" u="sng" dirty="0">
                <a:latin typeface="Garamond" panose="02020404030301010803" pitchFamily="18" charset="0"/>
              </a:rPr>
              <a:t>Alter:  </a:t>
            </a:r>
            <a:r>
              <a:rPr lang="de-DE" sz="1700" b="1" dirty="0">
                <a:latin typeface="Garamond" panose="02020404030301010803" pitchFamily="18" charset="0"/>
              </a:rPr>
              <a:t>		</a:t>
            </a:r>
            <a:r>
              <a:rPr lang="de-DE" sz="1700" b="1" u="sng" dirty="0">
                <a:latin typeface="Garamond" panose="02020404030301010803" pitchFamily="18" charset="0"/>
              </a:rPr>
              <a:t>   2016		2030</a:t>
            </a:r>
            <a:r>
              <a:rPr lang="de-DE" sz="1700" b="1" dirty="0">
                <a:latin typeface="Garamond" panose="02020404030301010803" pitchFamily="18" charset="0"/>
              </a:rPr>
              <a:t>	</a:t>
            </a:r>
          </a:p>
          <a:p>
            <a:pPr marL="0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	  0 – 02 		   800		  800</a:t>
            </a:r>
          </a:p>
          <a:p>
            <a:pPr marL="987449" lvl="2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03 – 05		   820		  850		  </a:t>
            </a:r>
          </a:p>
          <a:p>
            <a:pPr marL="987449" lvl="2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06 – 09		 1.200 		1.210</a:t>
            </a:r>
          </a:p>
          <a:p>
            <a:pPr marL="987449" lvl="2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marL="987449" lvl="2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10 – 15		 2.130		1.870</a:t>
            </a:r>
          </a:p>
          <a:p>
            <a:pPr marL="987449" lvl="2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16 – 18		 1.150		   950</a:t>
            </a:r>
          </a:p>
          <a:p>
            <a:pPr marL="987449" lvl="2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19 – 24		 2.520		1.770</a:t>
            </a:r>
          </a:p>
          <a:p>
            <a:pPr marL="987449" lvl="2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25 – 44		 7.820		7.360</a:t>
            </a:r>
          </a:p>
          <a:p>
            <a:pPr marL="987449" lvl="2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marL="987449" lvl="2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45 – 64	                 10.390		9.060</a:t>
            </a:r>
          </a:p>
          <a:p>
            <a:pPr marL="987449" lvl="2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65 – 79 		 4.600		6.770</a:t>
            </a:r>
          </a:p>
          <a:p>
            <a:pPr marL="987449" lvl="2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79 und älter	 1.570		2.410</a:t>
            </a:r>
          </a:p>
          <a:p>
            <a:pPr marL="0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	</a:t>
            </a:r>
          </a:p>
          <a:p>
            <a:pPr marL="0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1100" b="1" dirty="0">
                <a:latin typeface="Garamond" panose="02020404030301010803" pitchFamily="18" charset="0"/>
              </a:rPr>
              <a:t>(1) Bertelsmann-Stiftung, kommunale Daten demografische Entwicklung Stadt Geldern</a:t>
            </a:r>
            <a:r>
              <a:rPr lang="de-DE" sz="1700" b="1" dirty="0">
                <a:latin typeface="Garamond" panose="02020404030301010803" pitchFamily="18" charset="0"/>
              </a:rPr>
              <a:t>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3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00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D Entwicklung Pastoralplan MM</a:t>
            </a: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III Kernthesen des Visionsabends 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b="1" dirty="0">
                <a:latin typeface="Garamond" panose="02020404030301010803" pitchFamily="18" charset="0"/>
              </a:rPr>
              <a:t>Wir für Dich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b="1" dirty="0">
                <a:latin typeface="Garamond" panose="02020404030301010803" pitchFamily="18" charset="0"/>
              </a:rPr>
              <a:t>Willkommen Kinder und Jugendliche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b="1" dirty="0">
                <a:latin typeface="Garamond" panose="02020404030301010803" pitchFamily="18" charset="0"/>
              </a:rPr>
              <a:t>Kirche im Jahr 2015: Füreinander einstehen – Yes </a:t>
            </a:r>
            <a:r>
              <a:rPr lang="de-DE" sz="2200" b="1" dirty="0" err="1">
                <a:latin typeface="Garamond" panose="02020404030301010803" pitchFamily="18" charset="0"/>
              </a:rPr>
              <a:t>we</a:t>
            </a:r>
            <a:r>
              <a:rPr lang="de-DE" sz="2200" b="1" dirty="0">
                <a:latin typeface="Garamond" panose="02020404030301010803" pitchFamily="18" charset="0"/>
              </a:rPr>
              <a:t> </a:t>
            </a:r>
            <a:r>
              <a:rPr lang="de-DE" sz="2200" b="1" dirty="0" err="1">
                <a:latin typeface="Garamond" panose="02020404030301010803" pitchFamily="18" charset="0"/>
              </a:rPr>
              <a:t>can</a:t>
            </a:r>
            <a:endParaRPr lang="de-DE" sz="2200" b="1" dirty="0">
              <a:latin typeface="Garamond" panose="02020404030301010803" pitchFamily="18" charset="0"/>
            </a:endParaRP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b="1" dirty="0">
                <a:latin typeface="Garamond" panose="02020404030301010803" pitchFamily="18" charset="0"/>
              </a:rPr>
              <a:t>MM eine Pfarrei mit Zukunft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400" b="1" dirty="0">
              <a:latin typeface="Garamond" panose="02020404030301010803" pitchFamily="18" charset="0"/>
            </a:endParaRPr>
          </a:p>
          <a:p>
            <a:pPr marL="493725" lvl="1" indent="0">
              <a:buNone/>
            </a:pPr>
            <a:endParaRPr lang="de-DE" sz="24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30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1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D Entwicklung Pastoralplan MM</a:t>
            </a: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III Kernthesen des Visionsabends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4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b="1" dirty="0">
                <a:latin typeface="Garamond" panose="02020404030301010803" pitchFamily="18" charset="0"/>
              </a:rPr>
              <a:t>Wir sind eine Pfarrei, die eine bunte, mutige und charismatische Gemeinschaft ist und dabei Freude hat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b="1" dirty="0">
                <a:latin typeface="Garamond" panose="02020404030301010803" pitchFamily="18" charset="0"/>
              </a:rPr>
              <a:t>Begeisterte Menschen unterwegs in Gottes Namen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b="1" dirty="0">
                <a:latin typeface="Garamond" panose="02020404030301010803" pitchFamily="18" charset="0"/>
              </a:rPr>
              <a:t>Wir sind eine  Pfarrei die Hand in Hand in Offenheit</a:t>
            </a:r>
          </a:p>
          <a:p>
            <a:pPr marL="493725" lvl="1" indent="0">
              <a:buNone/>
            </a:pPr>
            <a:r>
              <a:rPr lang="de-DE" sz="2200" b="1" dirty="0">
                <a:latin typeface="Garamond" panose="02020404030301010803" pitchFamily="18" charset="0"/>
              </a:rPr>
              <a:t>    Gemeinschaft lebt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b="1" dirty="0">
                <a:latin typeface="Garamond" panose="02020404030301010803" pitchFamily="18" charset="0"/>
              </a:rPr>
              <a:t>Wir sind eine Gemeinde, die gemeinsam im Glauben unterwegs ist</a:t>
            </a:r>
          </a:p>
          <a:p>
            <a:pPr marL="493725" lvl="1" indent="0">
              <a:buNone/>
            </a:pPr>
            <a:r>
              <a:rPr lang="de-DE" sz="2200" b="1" dirty="0">
                <a:latin typeface="Garamond" panose="02020404030301010803" pitchFamily="18" charset="0"/>
              </a:rPr>
              <a:t>     </a:t>
            </a:r>
            <a:r>
              <a:rPr lang="de-DE" sz="2200" b="1" dirty="0" err="1">
                <a:latin typeface="Garamond" panose="02020404030301010803" pitchFamily="18" charset="0"/>
              </a:rPr>
              <a:t>You-ll</a:t>
            </a:r>
            <a:r>
              <a:rPr lang="de-DE" sz="2200" b="1" dirty="0">
                <a:latin typeface="Garamond" panose="02020404030301010803" pitchFamily="18" charset="0"/>
              </a:rPr>
              <a:t> </a:t>
            </a:r>
            <a:r>
              <a:rPr lang="de-DE" sz="2200" b="1" dirty="0" err="1">
                <a:latin typeface="Garamond" panose="02020404030301010803" pitchFamily="18" charset="0"/>
              </a:rPr>
              <a:t>never</a:t>
            </a:r>
            <a:r>
              <a:rPr lang="de-DE" sz="2200" b="1" dirty="0">
                <a:latin typeface="Garamond" panose="02020404030301010803" pitchFamily="18" charset="0"/>
              </a:rPr>
              <a:t> </a:t>
            </a:r>
            <a:r>
              <a:rPr lang="de-DE" sz="2200" b="1" dirty="0" err="1">
                <a:latin typeface="Garamond" panose="02020404030301010803" pitchFamily="18" charset="0"/>
              </a:rPr>
              <a:t>walk</a:t>
            </a:r>
            <a:r>
              <a:rPr lang="de-DE" sz="2200" b="1" dirty="0">
                <a:latin typeface="Garamond" panose="02020404030301010803" pitchFamily="18" charset="0"/>
              </a:rPr>
              <a:t> </a:t>
            </a:r>
            <a:r>
              <a:rPr lang="de-DE" sz="2200" b="1" dirty="0" err="1">
                <a:latin typeface="Garamond" panose="02020404030301010803" pitchFamily="18" charset="0"/>
              </a:rPr>
              <a:t>allone</a:t>
            </a:r>
            <a:endParaRPr lang="de-DE" sz="22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31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8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D    </a:t>
            </a:r>
            <a:r>
              <a:rPr lang="de-DE" sz="2800" b="1" dirty="0">
                <a:latin typeface="Garamond" panose="02020404030301010803" pitchFamily="18" charset="0"/>
              </a:rPr>
              <a:t>Entwicklung Pastoralplan MM</a:t>
            </a:r>
          </a:p>
          <a:p>
            <a:pPr marL="0" indent="0">
              <a:buNone/>
            </a:pPr>
            <a:r>
              <a:rPr lang="de-DE" sz="2800" b="1" dirty="0">
                <a:latin typeface="Garamond" panose="02020404030301010803" pitchFamily="18" charset="0"/>
              </a:rPr>
              <a:t>IV  zusammenfassende Kernbotschaften für die nächsten Jahre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600" b="1" dirty="0">
                <a:latin typeface="Garamond" panose="02020404030301010803" pitchFamily="18" charset="0"/>
              </a:rPr>
              <a:t>Gesellschaftliche Veränderungen und kirchliche Entwicklungen erfordern, dass wir die Zeichen der Zeit lesen und als heutige Anforderung annehmen.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sz="26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600" b="1" dirty="0">
                <a:latin typeface="Garamond" panose="02020404030301010803" pitchFamily="18" charset="0"/>
              </a:rPr>
              <a:t>Die Ergebnisse der Fragebogenaktion und des Visionsabends ermöglichen einen  wichtigen -aber auch nur ein begrenzten- Blick. (fehlende Jugendbeteiligung, nur ein kleiner Teil der Kirchenbesucher)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sz="26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600" b="1" dirty="0">
                <a:latin typeface="Garamond" panose="02020404030301010803" pitchFamily="18" charset="0"/>
              </a:rPr>
              <a:t>Deshalb müssen wir auch die allgemeinen Entwicklungen (siehe Teil A) einbeziehen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sz="26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600" b="1" dirty="0">
                <a:latin typeface="Garamond" panose="02020404030301010803" pitchFamily="18" charset="0"/>
              </a:rPr>
              <a:t>Die augenblickliche Form von Kirche-sein passt nur noch für einen kleinen Personenkreis.</a:t>
            </a:r>
          </a:p>
          <a:p>
            <a:pPr marL="493725" lvl="1" indent="0">
              <a:buNone/>
            </a:pPr>
            <a:endParaRPr lang="de-DE" sz="20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32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D</a:t>
            </a:r>
            <a:r>
              <a:rPr lang="de-DE" sz="2200" b="1" dirty="0">
                <a:latin typeface="Garamond" panose="02020404030301010803" pitchFamily="18" charset="0"/>
              </a:rPr>
              <a:t>    </a:t>
            </a:r>
            <a:r>
              <a:rPr lang="de-DE" sz="2600" b="1" dirty="0">
                <a:latin typeface="Garamond" panose="02020404030301010803" pitchFamily="18" charset="0"/>
              </a:rPr>
              <a:t>Entwicklung Pastoralplan MM</a:t>
            </a: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IV  Kernbotschaften für die kommenden Jahre</a:t>
            </a:r>
          </a:p>
          <a:p>
            <a:pPr marL="0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200" b="1" dirty="0">
                <a:latin typeface="Garamond" panose="02020404030301010803" pitchFamily="18" charset="0"/>
              </a:rPr>
              <a:t>Christen / Getaufte sind mitverantwortlicher Teil der Gemeinde und können / müssen diese mitgestalten (können)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200" b="1" dirty="0">
                <a:latin typeface="Garamond" panose="02020404030301010803" pitchFamily="18" charset="0"/>
              </a:rPr>
              <a:t>Wir brauchen neue Formen von Kirche-sein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200" b="1" dirty="0">
                <a:latin typeface="Garamond" panose="02020404030301010803" pitchFamily="18" charset="0"/>
              </a:rPr>
              <a:t>Es entwickelt sich eine neue Auseinandersetzung mit religiösen Themen. Dazu müssen wir neue zeitgemäße Formen finden 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200" b="1" dirty="0">
                <a:latin typeface="Garamond" panose="02020404030301010803" pitchFamily="18" charset="0"/>
              </a:rPr>
              <a:t>Es gibt einen Bedarf an zeitgemäßen Formen der Gottesdienstgestaltung</a:t>
            </a:r>
            <a:r>
              <a:rPr lang="de-DE" sz="1700" b="1" dirty="0">
                <a:latin typeface="Garamond" panose="02020404030301010803" pitchFamily="18" charset="0"/>
              </a:rPr>
              <a:t> </a:t>
            </a:r>
            <a:endParaRPr lang="de-DE" sz="15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33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54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5436" y="1024544"/>
            <a:ext cx="9072562" cy="53753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E  Pastoralplan MM</a:t>
            </a: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I   Vorbemerkung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Begrifflichkeit: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Der Begriff Ortschaften kommt aus der Kommunalverwaltung und beschreibt eine regionale Gebietskörperschaft.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MM wird mittelfristig einen neuen Begriff suchen, der dem Selbstverständnis von Kirche und Gemeinde besser entspricht. </a:t>
            </a:r>
            <a:r>
              <a:rPr lang="de-DE" sz="1300" b="1" dirty="0">
                <a:latin typeface="Garamond" panose="02020404030301010803" pitchFamily="18" charset="0"/>
              </a:rPr>
              <a:t>(Gemeindebegriff: wo 2 oder 3 in meinem Namen versammelt sind, da bin ich mitten unter ihnen)</a:t>
            </a:r>
          </a:p>
          <a:p>
            <a:pPr marL="0" indent="0">
              <a:buNone/>
            </a:pPr>
            <a:endParaRPr lang="de-DE" sz="24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Nah bei den Menschen.</a:t>
            </a:r>
          </a:p>
          <a:p>
            <a:pPr marL="0" indent="0">
              <a:buNone/>
            </a:pPr>
            <a:r>
              <a:rPr lang="de-DE" sz="2400" b="1" dirty="0">
                <a:latin typeface="Garamond" panose="02020404030301010803" pitchFamily="18" charset="0"/>
              </a:rPr>
              <a:t>     </a:t>
            </a:r>
            <a:r>
              <a:rPr lang="de-DE" sz="1700" b="1" dirty="0">
                <a:latin typeface="Garamond" panose="02020404030301010803" pitchFamily="18" charset="0"/>
              </a:rPr>
              <a:t>Gemeinden brauchen Begegnungsmöglichkeiten. Dazu müssen vorrangig die Kirchen</a:t>
            </a:r>
          </a:p>
          <a:p>
            <a:pPr marL="0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       und </a:t>
            </a:r>
          </a:p>
          <a:p>
            <a:pPr marL="0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       Pfarr- oder Gemeindezentren vor Ort in den Gemeinden erhalten bleiben.</a:t>
            </a:r>
          </a:p>
          <a:p>
            <a:pPr marL="0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34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2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E  Pastoralplan MM</a:t>
            </a: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II  Vision MM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r>
              <a:rPr lang="de-DE" sz="1900" b="1" dirty="0">
                <a:latin typeface="Garamond" panose="02020404030301010803" pitchFamily="18" charset="0"/>
              </a:rPr>
              <a:t>Unser Verständnis von Vision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Neue Wege entwickeln nur dann eine Überzeugungskraft, wenn sie von </a:t>
            </a:r>
          </a:p>
          <a:p>
            <a:pPr marL="493725" lvl="1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      einer Vision geleitet werden, die von möglichst vielen mitgetragen wird.</a:t>
            </a:r>
          </a:p>
          <a:p>
            <a:pPr marL="493725" lvl="1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Unsere Sehnsucht einer Kirchengemeinde MM ist unsere Vision.</a:t>
            </a:r>
          </a:p>
          <a:p>
            <a:pPr marL="493725" lvl="1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   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Aus der Fragebogenaktion und dem Gemeindeabend sind wesentliche Vorstellungen eines Gemeindebildes zusammengetragen worden.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35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E  Pastoralplan MM</a:t>
            </a: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II  </a:t>
            </a:r>
            <a:r>
              <a:rPr lang="de-DE" sz="3200" b="1" dirty="0" smtClean="0">
                <a:latin typeface="Garamond" panose="02020404030301010803" pitchFamily="18" charset="0"/>
              </a:rPr>
              <a:t>Unser </a:t>
            </a:r>
            <a:r>
              <a:rPr lang="de-DE" sz="3200" b="1" dirty="0">
                <a:latin typeface="Garamond" panose="02020404030301010803" pitchFamily="18" charset="0"/>
              </a:rPr>
              <a:t>Verständnis von </a:t>
            </a:r>
            <a:r>
              <a:rPr lang="de-DE" sz="3200" b="1" dirty="0" smtClean="0">
                <a:latin typeface="Garamond" panose="02020404030301010803" pitchFamily="18" charset="0"/>
              </a:rPr>
              <a:t>Pastoralplan</a:t>
            </a:r>
          </a:p>
          <a:p>
            <a:pPr marL="0" indent="0">
              <a:buNone/>
            </a:pPr>
            <a:endParaRPr lang="de-DE" sz="3200" b="1" dirty="0" smtClean="0">
              <a:latin typeface="Garamond" panose="02020404030301010803" pitchFamily="18" charset="0"/>
            </a:endParaRPr>
          </a:p>
          <a:p>
            <a:r>
              <a:rPr lang="de-DE" sz="1900" b="1" dirty="0" smtClean="0">
                <a:latin typeface="Garamond" panose="02020404030301010803" pitchFamily="18" charset="0"/>
              </a:rPr>
              <a:t>Der Pastoralplan dient als eine Art innere Richtschnur für die Gemeinde. </a:t>
            </a:r>
          </a:p>
          <a:p>
            <a:pPr marL="0" indent="0">
              <a:buNone/>
            </a:pPr>
            <a:endParaRPr lang="de-DE" sz="1900" b="1" dirty="0" smtClean="0">
              <a:latin typeface="Garamond" panose="02020404030301010803" pitchFamily="18" charset="0"/>
            </a:endParaRPr>
          </a:p>
          <a:p>
            <a:r>
              <a:rPr lang="de-DE" sz="1900" b="1" dirty="0" smtClean="0">
                <a:latin typeface="Garamond" panose="02020404030301010803" pitchFamily="18" charset="0"/>
              </a:rPr>
              <a:t>Unter diesem Blick wollen wir die laufende Arbeit in den kommenden Jahren gestalten und bei Entscheidungen uns daran orientieren.</a:t>
            </a:r>
          </a:p>
          <a:p>
            <a:pPr marL="0" indent="0">
              <a:buNone/>
            </a:pPr>
            <a:endParaRPr lang="de-DE" sz="1900" b="1" dirty="0">
              <a:latin typeface="Garamond" panose="02020404030301010803" pitchFamily="18" charset="0"/>
            </a:endParaRPr>
          </a:p>
          <a:p>
            <a:r>
              <a:rPr lang="de-DE" sz="1900" b="1" dirty="0" smtClean="0">
                <a:latin typeface="Garamond" panose="02020404030301010803" pitchFamily="18" charset="0"/>
              </a:rPr>
              <a:t>Die Aussagen des Pastoralplanes geben Orientierung und Sicherheit gerade bei Veränderungsprozessen in der Zukunft.</a:t>
            </a:r>
          </a:p>
          <a:p>
            <a:pPr marL="0" indent="0">
              <a:buNone/>
            </a:pPr>
            <a:endParaRPr lang="de-DE" sz="1900" b="1" dirty="0" smtClean="0">
              <a:latin typeface="Garamond" panose="02020404030301010803" pitchFamily="18" charset="0"/>
            </a:endParaRPr>
          </a:p>
          <a:p>
            <a:r>
              <a:rPr lang="de-DE" sz="1900" b="1" dirty="0" smtClean="0">
                <a:latin typeface="Garamond" panose="02020404030301010803" pitchFamily="18" charset="0"/>
              </a:rPr>
              <a:t>Aufgabe des Pfarreirates, des Kirchenvorstandes, des Seelsorgeteams ist es auch, die Ideen des Pastoralplanes wach und lebendig zu erhalten.</a:t>
            </a:r>
          </a:p>
          <a:p>
            <a:pPr marL="0" indent="0">
              <a:buNone/>
            </a:pPr>
            <a:endParaRPr lang="de-DE" sz="1900" b="1" dirty="0" smtClean="0">
              <a:latin typeface="Garamond" panose="02020404030301010803" pitchFamily="18" charset="0"/>
            </a:endParaRPr>
          </a:p>
          <a:p>
            <a:r>
              <a:rPr lang="de-DE" sz="1900" b="1" dirty="0" smtClean="0">
                <a:latin typeface="Garamond" panose="02020404030301010803" pitchFamily="18" charset="0"/>
              </a:rPr>
              <a:t>In den Gemeindeentwicklungsgruppen soll die Arbeit am Pastoralplan als kontinuierlicher Prozess gestaltet werden.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36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4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1300" b="1" dirty="0">
                <a:latin typeface="Garamond" panose="02020404030301010803" pitchFamily="18" charset="0"/>
              </a:rPr>
              <a:t>Pastoralplan		</a:t>
            </a:r>
            <a:r>
              <a:rPr lang="de-DE" sz="1900" b="1" dirty="0">
                <a:latin typeface="Garamond" panose="02020404030301010803" pitchFamily="18" charset="0"/>
              </a:rPr>
              <a:t>                      </a:t>
            </a:r>
            <a:r>
              <a:rPr lang="de-DE" sz="1900" b="1" dirty="0" smtClean="0">
                <a:latin typeface="Garamond" panose="02020404030301010803" pitchFamily="18" charset="0"/>
              </a:rPr>
              <a:t/>
            </a:r>
            <a:br>
              <a:rPr lang="de-DE" sz="1900" b="1" dirty="0" smtClean="0">
                <a:latin typeface="Garamond" panose="02020404030301010803" pitchFamily="18" charset="0"/>
              </a:rPr>
            </a:br>
            <a:r>
              <a:rPr lang="de-DE" sz="1900" b="1" dirty="0">
                <a:latin typeface="Garamond" panose="02020404030301010803" pitchFamily="18" charset="0"/>
              </a:rPr>
              <a:t>	</a:t>
            </a:r>
            <a:r>
              <a:rPr lang="de-DE" sz="1900" b="1" dirty="0" smtClean="0">
                <a:latin typeface="Garamond" panose="02020404030301010803" pitchFamily="18" charset="0"/>
              </a:rPr>
              <a:t>		</a:t>
            </a:r>
            <a:r>
              <a:rPr lang="de-DE" sz="3500" b="1" dirty="0" smtClean="0">
                <a:latin typeface="Garamond" panose="02020404030301010803" pitchFamily="18" charset="0"/>
              </a:rPr>
              <a:t>Unser Leitbild</a:t>
            </a:r>
            <a:r>
              <a:rPr lang="de-DE" sz="1300" dirty="0" smtClean="0">
                <a:latin typeface="Garamond" panose="02020404030301010803" pitchFamily="18" charset="0"/>
              </a:rPr>
              <a:t/>
            </a:r>
            <a:br>
              <a:rPr lang="de-DE" sz="1300" dirty="0" smtClean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de-DE" sz="10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de-DE" sz="13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e-DE" sz="1300" b="1" dirty="0">
                <a:latin typeface="Garamond" panose="02020404030301010803" pitchFamily="18" charset="0"/>
              </a:rPr>
              <a:t>             </a:t>
            </a:r>
          </a:p>
          <a:p>
            <a:pPr marL="0" indent="0" algn="ctr">
              <a:buNone/>
            </a:pP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dirty="0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37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hengstermann\Desktop\HH\engagementfelder\kirchenentwicklung\pastoralplan mm\kommunikation\sketchnotes pastoralplan mm\Titel_ne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84" b="-20584"/>
          <a:stretch/>
        </p:blipFill>
        <p:spPr bwMode="auto">
          <a:xfrm>
            <a:off x="1425132" y="733828"/>
            <a:ext cx="6281586" cy="516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E  Pastoralplan MM</a:t>
            </a:r>
            <a:endParaRPr lang="de-DE" b="1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e-DE" b="1" dirty="0" smtClean="0">
                <a:latin typeface="Garamond" panose="02020404030301010803" pitchFamily="18" charset="0"/>
              </a:rPr>
              <a:t>Unser Leitbild</a:t>
            </a:r>
          </a:p>
          <a:p>
            <a:pPr marL="0" indent="0" algn="ctr">
              <a:buNone/>
            </a:pPr>
            <a:endParaRPr lang="de-DE" b="1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e-DE" sz="4300" b="1" dirty="0" err="1">
                <a:latin typeface="Garamond" panose="02020404030301010803" pitchFamily="18" charset="0"/>
              </a:rPr>
              <a:t>GottesLiebe</a:t>
            </a:r>
            <a:r>
              <a:rPr lang="de-DE" sz="4300" b="1" dirty="0">
                <a:latin typeface="Garamond" panose="02020404030301010803" pitchFamily="18" charset="0"/>
              </a:rPr>
              <a:t> und </a:t>
            </a:r>
            <a:r>
              <a:rPr lang="de-DE" sz="4300" b="1" dirty="0" err="1">
                <a:latin typeface="Garamond" panose="02020404030301010803" pitchFamily="18" charset="0"/>
              </a:rPr>
              <a:t>NächstenLiebe</a:t>
            </a:r>
            <a:r>
              <a:rPr lang="de-DE" sz="4300" b="1" dirty="0">
                <a:latin typeface="Garamond" panose="02020404030301010803" pitchFamily="18" charset="0"/>
              </a:rPr>
              <a:t> </a:t>
            </a:r>
          </a:p>
          <a:p>
            <a:pPr marL="0" indent="0" algn="ctr">
              <a:buNone/>
            </a:pPr>
            <a:r>
              <a:rPr lang="de-DE" sz="4300" b="1" dirty="0">
                <a:latin typeface="Garamond" panose="02020404030301010803" pitchFamily="18" charset="0"/>
              </a:rPr>
              <a:t>erfahrbar machen</a:t>
            </a:r>
          </a:p>
          <a:p>
            <a:pPr marL="0" indent="0" algn="ctr">
              <a:buNone/>
            </a:pPr>
            <a:r>
              <a:rPr lang="de-DE" sz="1700" b="1" dirty="0">
                <a:latin typeface="Garamond" panose="02020404030301010803" pitchFamily="18" charset="0"/>
              </a:rPr>
              <a:t>             </a:t>
            </a:r>
          </a:p>
          <a:p>
            <a:pPr marL="0" indent="0" algn="ctr">
              <a:buNone/>
            </a:pPr>
            <a:endParaRPr lang="de-DE" sz="22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38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6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454" y="341834"/>
            <a:ext cx="8743623" cy="752251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1300" b="1" dirty="0" smtClean="0">
                <a:latin typeface="Garamond" panose="02020404030301010803" pitchFamily="18" charset="0"/>
              </a:rPr>
              <a:t>Pastoralplan</a:t>
            </a:r>
            <a:r>
              <a:rPr lang="de-DE" sz="1300" b="1" dirty="0">
                <a:latin typeface="Garamond" panose="02020404030301010803" pitchFamily="18" charset="0"/>
              </a:rPr>
              <a:t>		</a:t>
            </a:r>
            <a:r>
              <a:rPr lang="de-DE" sz="1900" b="1" dirty="0">
                <a:latin typeface="Garamond" panose="02020404030301010803" pitchFamily="18" charset="0"/>
              </a:rPr>
              <a:t>                      </a:t>
            </a:r>
            <a:r>
              <a:rPr lang="de-DE" sz="1900" b="1" dirty="0" smtClean="0">
                <a:latin typeface="Garamond" panose="02020404030301010803" pitchFamily="18" charset="0"/>
              </a:rPr>
              <a:t/>
            </a:r>
            <a:br>
              <a:rPr lang="de-DE" sz="1900" b="1" dirty="0" smtClean="0">
                <a:latin typeface="Garamond" panose="02020404030301010803" pitchFamily="18" charset="0"/>
              </a:rPr>
            </a:br>
            <a:r>
              <a:rPr lang="de-DE" sz="1900" b="1" dirty="0">
                <a:latin typeface="Garamond" panose="02020404030301010803" pitchFamily="18" charset="0"/>
              </a:rPr>
              <a:t>	</a:t>
            </a:r>
            <a:r>
              <a:rPr lang="de-DE" sz="1900" b="1" dirty="0" smtClean="0">
                <a:latin typeface="Garamond" panose="02020404030301010803" pitchFamily="18" charset="0"/>
              </a:rPr>
              <a:t>                </a:t>
            </a:r>
            <a:r>
              <a:rPr lang="de-DE" sz="3500" b="1" dirty="0" smtClean="0">
                <a:latin typeface="Garamond" panose="02020404030301010803" pitchFamily="18" charset="0"/>
              </a:rPr>
              <a:t>4 Wesensmerkmale Kirche</a:t>
            </a: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de-DE" sz="13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e-DE" sz="1300" b="1" dirty="0">
                <a:latin typeface="Garamond" panose="02020404030301010803" pitchFamily="18" charset="0"/>
              </a:rPr>
              <a:t>             </a:t>
            </a:r>
          </a:p>
          <a:p>
            <a:pPr marL="0" indent="0" algn="ctr">
              <a:buNone/>
            </a:pP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39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C:\Users\hengstermann\Desktop\HH\engagementfelder\kirchenentwicklung\pastoralplan mm\kommunikation\sketchnotes pastoralplan mm\4Wesensmerkmal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1205930"/>
            <a:ext cx="8686800" cy="5381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8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27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A    Stadt Geldern</a:t>
            </a:r>
          </a:p>
          <a:p>
            <a:r>
              <a:rPr lang="de-DE" sz="2200" b="1" dirty="0">
                <a:latin typeface="Garamond" panose="02020404030301010803" pitchFamily="18" charset="0"/>
              </a:rPr>
              <a:t>  Einwohner nach Ortschaften:	</a:t>
            </a:r>
            <a:r>
              <a:rPr lang="de-DE" sz="1000" b="1" dirty="0">
                <a:latin typeface="Garamond" panose="02020404030301010803" pitchFamily="18" charset="0"/>
              </a:rPr>
              <a:t> (1)</a:t>
            </a: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 err="1">
                <a:latin typeface="Garamond" panose="02020404030301010803" pitchFamily="18" charset="0"/>
              </a:rPr>
              <a:t>Hartefeld</a:t>
            </a:r>
            <a:r>
              <a:rPr lang="de-DE" sz="1700" b="1" dirty="0">
                <a:latin typeface="Garamond" panose="02020404030301010803" pitchFamily="18" charset="0"/>
              </a:rPr>
              <a:t>			  1.820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Innenstadt			15.794 </a:t>
            </a:r>
          </a:p>
          <a:p>
            <a:pPr marL="493725" lvl="1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      davon Barbaraviertel: ca. 4300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Kapellen		 	  2.583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 err="1">
                <a:latin typeface="Garamond" panose="02020404030301010803" pitchFamily="18" charset="0"/>
              </a:rPr>
              <a:t>Lüllingen</a:t>
            </a:r>
            <a:r>
              <a:rPr lang="de-DE" sz="1700" b="1" dirty="0">
                <a:latin typeface="Garamond" panose="02020404030301010803" pitchFamily="18" charset="0"/>
              </a:rPr>
              <a:t>		   	     896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Pont			   2.511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Veert			   5.569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 err="1">
                <a:latin typeface="Garamond" panose="02020404030301010803" pitchFamily="18" charset="0"/>
              </a:rPr>
              <a:t>Vernum</a:t>
            </a:r>
            <a:r>
              <a:rPr lang="de-DE" sz="1700" b="1" dirty="0">
                <a:latin typeface="Garamond" panose="02020404030301010803" pitchFamily="18" charset="0"/>
              </a:rPr>
              <a:t>		 	   1.014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Walbeck		 	   </a:t>
            </a:r>
            <a:r>
              <a:rPr lang="de-DE" sz="1700" b="1" u="sng" dirty="0">
                <a:latin typeface="Garamond" panose="02020404030301010803" pitchFamily="18" charset="0"/>
              </a:rPr>
              <a:t>4.599</a:t>
            </a:r>
          </a:p>
          <a:p>
            <a:pPr marL="493725" lvl="1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Gesamt			 34.786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1700" b="1" dirty="0">
              <a:latin typeface="Garamond" panose="02020404030301010803" pitchFamily="18" charset="0"/>
            </a:endParaRPr>
          </a:p>
          <a:p>
            <a:pPr marL="493725" lvl="1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marL="493725" lvl="1" indent="0">
              <a:buNone/>
            </a:pPr>
            <a:r>
              <a:rPr lang="de-DE" sz="1000" dirty="0">
                <a:latin typeface="Garamond" panose="02020404030301010803" pitchFamily="18" charset="0"/>
              </a:rPr>
              <a:t>(1) </a:t>
            </a:r>
            <a:r>
              <a:rPr lang="de-DE" sz="1000" dirty="0" err="1">
                <a:latin typeface="Garamond" panose="02020404030301010803" pitchFamily="18" charset="0"/>
              </a:rPr>
              <a:t>Aengenesch</a:t>
            </a:r>
            <a:r>
              <a:rPr lang="de-DE" sz="1000" dirty="0">
                <a:latin typeface="Garamond" panose="02020404030301010803" pitchFamily="18" charset="0"/>
              </a:rPr>
              <a:t> wird auf der Homepage der Stadt Geldern nicht aufgeführt.)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4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0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E  Pastoralplan MM</a:t>
            </a:r>
          </a:p>
          <a:p>
            <a:endParaRPr lang="de-DE" sz="22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Es gibt vier Wesensmerkmale von Kirche</a:t>
            </a:r>
          </a:p>
          <a:p>
            <a:endParaRPr lang="de-DE" sz="22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2200" b="1" dirty="0">
                <a:latin typeface="Garamond" panose="02020404030301010803" pitchFamily="18" charset="0"/>
              </a:rPr>
              <a:t>	Diakonie  	(den Glauben tun)</a:t>
            </a:r>
          </a:p>
          <a:p>
            <a:pPr marL="0" indent="0">
              <a:buNone/>
            </a:pPr>
            <a:r>
              <a:rPr lang="de-DE" sz="2200" b="1" dirty="0">
                <a:latin typeface="Garamond" panose="02020404030301010803" pitchFamily="18" charset="0"/>
              </a:rPr>
              <a:t>	Verkündigung 	(vom Glauben erzählen)</a:t>
            </a:r>
          </a:p>
          <a:p>
            <a:pPr marL="0" indent="0">
              <a:buNone/>
            </a:pPr>
            <a:r>
              <a:rPr lang="de-DE" sz="2200" b="1" dirty="0">
                <a:latin typeface="Garamond" panose="02020404030301010803" pitchFamily="18" charset="0"/>
              </a:rPr>
              <a:t>	Liturgie		(den Glauben feiern)</a:t>
            </a:r>
          </a:p>
          <a:p>
            <a:pPr marL="0" indent="0">
              <a:buNone/>
            </a:pPr>
            <a:r>
              <a:rPr lang="de-DE" sz="2200" b="1" dirty="0">
                <a:latin typeface="Garamond" panose="02020404030301010803" pitchFamily="18" charset="0"/>
              </a:rPr>
              <a:t>	Gemeinschaft	(den Glauben gemeinsam leben)</a:t>
            </a:r>
          </a:p>
          <a:p>
            <a:pPr marL="0" indent="0">
              <a:buNone/>
            </a:pPr>
            <a:r>
              <a:rPr lang="de-DE" sz="2200" b="1" dirty="0">
                <a:latin typeface="Garamond" panose="02020404030301010803" pitchFamily="18" charset="0"/>
              </a:rPr>
              <a:t>    </a:t>
            </a:r>
          </a:p>
          <a:p>
            <a:pPr marL="0" indent="0">
              <a:buNone/>
            </a:pPr>
            <a:r>
              <a:rPr lang="de-DE" sz="2200" b="1" dirty="0">
                <a:latin typeface="Garamond" panose="02020404030301010803" pitchFamily="18" charset="0"/>
              </a:rPr>
              <a:t>      </a:t>
            </a:r>
            <a:r>
              <a:rPr lang="de-DE" sz="2200" b="1" u="sng" dirty="0">
                <a:latin typeface="Garamond" panose="02020404030301010803" pitchFamily="18" charset="0"/>
              </a:rPr>
              <a:t>Aus dem bisherigen Prozess haben sich Schwerpunkte entwickelt </a:t>
            </a:r>
          </a:p>
          <a:p>
            <a:pPr marL="0" indent="0" algn="ctr">
              <a:buNone/>
            </a:pPr>
            <a:r>
              <a:rPr lang="de-DE" sz="2200" b="1" u="sng" dirty="0">
                <a:latin typeface="Garamond" panose="02020404030301010803" pitchFamily="18" charset="0"/>
              </a:rPr>
              <a:t>für diese 4 Wesensmerkmale</a:t>
            </a:r>
          </a:p>
          <a:p>
            <a:pPr marL="0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40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00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1300" b="1" dirty="0">
                <a:latin typeface="Garamond" panose="02020404030301010803" pitchFamily="18" charset="0"/>
              </a:rPr>
              <a:t>Pastoralplan		</a:t>
            </a:r>
            <a:r>
              <a:rPr lang="de-DE" sz="1900" b="1" dirty="0">
                <a:latin typeface="Garamond" panose="02020404030301010803" pitchFamily="18" charset="0"/>
              </a:rPr>
              <a:t>                      </a:t>
            </a:r>
            <a:r>
              <a:rPr lang="de-DE" sz="1900" b="1" dirty="0" smtClean="0">
                <a:latin typeface="Garamond" panose="02020404030301010803" pitchFamily="18" charset="0"/>
              </a:rPr>
              <a:t/>
            </a:r>
            <a:br>
              <a:rPr lang="de-DE" sz="1900" b="1" dirty="0" smtClean="0">
                <a:latin typeface="Garamond" panose="02020404030301010803" pitchFamily="18" charset="0"/>
              </a:rPr>
            </a:br>
            <a:r>
              <a:rPr lang="de-DE" sz="1900" b="1" dirty="0">
                <a:latin typeface="Garamond" panose="02020404030301010803" pitchFamily="18" charset="0"/>
              </a:rPr>
              <a:t>	</a:t>
            </a:r>
            <a:r>
              <a:rPr lang="de-DE" sz="1900" b="1" dirty="0" smtClean="0">
                <a:latin typeface="Garamond" panose="02020404030301010803" pitchFamily="18" charset="0"/>
              </a:rPr>
              <a:t>		</a:t>
            </a:r>
            <a:r>
              <a:rPr lang="de-DE" sz="3500" b="1" dirty="0" smtClean="0">
                <a:latin typeface="Garamond" panose="02020404030301010803" pitchFamily="18" charset="0"/>
              </a:rPr>
              <a:t>Diakonie</a:t>
            </a: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de-DE" sz="10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de-DE" sz="13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e-DE" sz="1300" b="1" dirty="0">
                <a:latin typeface="Garamond" panose="02020404030301010803" pitchFamily="18" charset="0"/>
              </a:rPr>
              <a:t>             </a:t>
            </a:r>
          </a:p>
          <a:p>
            <a:pPr marL="0" indent="0" algn="ctr">
              <a:buNone/>
            </a:pP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41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C:\Users\hengstermann\Desktop\HH\engagementfelder\kirchenentwicklung\pastoralplan mm\kommunikation\sketchnotes pastoralplan mm\Diakoni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3" y="1133923"/>
            <a:ext cx="864534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4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200" b="1" dirty="0">
                <a:latin typeface="Garamond" panose="02020404030301010803" pitchFamily="18" charset="0"/>
              </a:rPr>
              <a:t>Pastoralplan</a:t>
            </a:r>
            <a:br>
              <a:rPr lang="de-DE" sz="1200" b="1" dirty="0">
                <a:latin typeface="Garamond" panose="02020404030301010803" pitchFamily="18" charset="0"/>
              </a:rPr>
            </a:br>
            <a:endParaRPr lang="de-DE" sz="12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de-DE" sz="10400" b="1" dirty="0">
                <a:latin typeface="Garamond" panose="02020404030301010803" pitchFamily="18" charset="0"/>
              </a:rPr>
              <a:t>E  Pastoralplan MM</a:t>
            </a:r>
          </a:p>
          <a:p>
            <a:pPr marL="0" indent="0">
              <a:buNone/>
            </a:pPr>
            <a:r>
              <a:rPr lang="de-DE" sz="10400" b="1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r>
              <a:rPr lang="de-DE" sz="10400" b="1" dirty="0">
                <a:latin typeface="Garamond" panose="02020404030301010803" pitchFamily="18" charset="0"/>
              </a:rPr>
              <a:t>Diakonie</a:t>
            </a:r>
          </a:p>
          <a:p>
            <a:pPr marL="0" indent="0">
              <a:buNone/>
            </a:pPr>
            <a:r>
              <a:rPr lang="de-DE" sz="8600" b="1" dirty="0">
                <a:latin typeface="Garamond" panose="02020404030301010803" pitchFamily="18" charset="0"/>
              </a:rPr>
              <a:t>      „Nicht wer Herr, Herr ruft, sondern wer den Willen meines Vaters tut,     </a:t>
            </a:r>
          </a:p>
          <a:p>
            <a:pPr marL="0" indent="0">
              <a:buNone/>
            </a:pPr>
            <a:r>
              <a:rPr lang="de-DE" sz="8600" b="1" dirty="0">
                <a:latin typeface="Garamond" panose="02020404030301010803" pitchFamily="18" charset="0"/>
              </a:rPr>
              <a:t>      wird in das Himmelreich einkehren“</a:t>
            </a:r>
          </a:p>
          <a:p>
            <a:pPr marL="0" indent="0">
              <a:buNone/>
            </a:pPr>
            <a:endParaRPr lang="de-DE" sz="86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Caritatives/Diakonisches Handeln ist glaubwürdiges Zeugnis der </a:t>
            </a:r>
          </a:p>
          <a:p>
            <a:pPr marL="493725" lvl="1" indent="0">
              <a:buNone/>
            </a:pPr>
            <a:r>
              <a:rPr lang="de-DE" sz="6900" b="1" dirty="0">
                <a:latin typeface="Garamond" panose="02020404030301010803" pitchFamily="18" charset="0"/>
              </a:rPr>
              <a:t>      Gottesliebe und Nächstenliebe</a:t>
            </a:r>
          </a:p>
          <a:p>
            <a:pPr marL="493725" lvl="1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Wir setzen uns besonders für die Armen, Leidenden, Flüchtlinge, Alten, Kranken, Hilfsbedürftigen ein</a:t>
            </a:r>
          </a:p>
          <a:p>
            <a:pPr marL="493725" lvl="1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Wir fördern und unterstützen Initiativen und Gruppierungen, die sich mit und für Menschen einsetzen</a:t>
            </a:r>
          </a:p>
          <a:p>
            <a:pPr marL="493725" lvl="1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Wir arbeiten eng mit den caritativen Diensten und Einrichtungen zusammen.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69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Wir arbeiten dabei mit allen Menschen guten Willens zusammen </a:t>
            </a:r>
            <a:r>
              <a:rPr lang="de-DE" sz="4300" b="1" dirty="0">
                <a:latin typeface="Garamond" panose="02020404030301010803" pitchFamily="18" charset="0"/>
              </a:rPr>
              <a:t>(II Vatikanisches Konzil)</a:t>
            </a: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	</a:t>
            </a:r>
          </a:p>
          <a:p>
            <a:pPr marL="0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2200" b="1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42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1300" b="1" dirty="0">
                <a:latin typeface="Garamond" panose="02020404030301010803" pitchFamily="18" charset="0"/>
              </a:rPr>
              <a:t>Pastoralplan		</a:t>
            </a:r>
            <a:r>
              <a:rPr lang="de-DE" sz="1900" b="1" dirty="0">
                <a:latin typeface="Garamond" panose="02020404030301010803" pitchFamily="18" charset="0"/>
              </a:rPr>
              <a:t>                      </a:t>
            </a:r>
            <a:r>
              <a:rPr lang="de-DE" sz="1900" b="1" dirty="0" smtClean="0">
                <a:latin typeface="Garamond" panose="02020404030301010803" pitchFamily="18" charset="0"/>
              </a:rPr>
              <a:t/>
            </a:r>
            <a:br>
              <a:rPr lang="de-DE" sz="1900" b="1" dirty="0" smtClean="0">
                <a:latin typeface="Garamond" panose="02020404030301010803" pitchFamily="18" charset="0"/>
              </a:rPr>
            </a:br>
            <a:r>
              <a:rPr lang="de-DE" sz="1900" b="1" dirty="0">
                <a:latin typeface="Garamond" panose="02020404030301010803" pitchFamily="18" charset="0"/>
              </a:rPr>
              <a:t>	</a:t>
            </a:r>
            <a:r>
              <a:rPr lang="de-DE" sz="1900" b="1" dirty="0" smtClean="0">
                <a:latin typeface="Garamond" panose="02020404030301010803" pitchFamily="18" charset="0"/>
              </a:rPr>
              <a:t>		</a:t>
            </a:r>
            <a:r>
              <a:rPr lang="de-DE" sz="3500" b="1" dirty="0" smtClean="0">
                <a:latin typeface="Garamond" panose="02020404030301010803" pitchFamily="18" charset="0"/>
              </a:rPr>
              <a:t>Verkündigung</a:t>
            </a: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de-DE" sz="10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de-DE" sz="13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e-DE" sz="1300" b="1" dirty="0">
                <a:latin typeface="Garamond" panose="02020404030301010803" pitchFamily="18" charset="0"/>
              </a:rPr>
              <a:t>             </a:t>
            </a:r>
          </a:p>
          <a:p>
            <a:pPr marL="0" indent="0" algn="ctr">
              <a:buNone/>
            </a:pP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43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C:\Users\hengstermann\Desktop\HH\engagementfelder\kirchenentwicklung\pastoralplan mm\kommunikation\sketchnotes pastoralplan mm\Verkündigun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61915"/>
            <a:ext cx="8777609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6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2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de-DE" sz="10400" b="1" dirty="0">
                <a:latin typeface="Garamond" panose="02020404030301010803" pitchFamily="18" charset="0"/>
              </a:rPr>
              <a:t>E  Pastoralplan MM</a:t>
            </a:r>
          </a:p>
          <a:p>
            <a:pPr marL="0" indent="0">
              <a:buNone/>
            </a:pPr>
            <a:r>
              <a:rPr lang="de-DE" sz="10400" b="1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r>
              <a:rPr lang="de-DE" sz="10400" b="1" dirty="0">
                <a:latin typeface="Garamond" panose="02020404030301010803" pitchFamily="18" charset="0"/>
              </a:rPr>
              <a:t>Verkündigung</a:t>
            </a:r>
          </a:p>
          <a:p>
            <a:pPr marL="0" indent="0">
              <a:buNone/>
            </a:pPr>
            <a:r>
              <a:rPr lang="de-DE" sz="8600" b="1" dirty="0">
                <a:latin typeface="Garamond" panose="02020404030301010803" pitchFamily="18" charset="0"/>
              </a:rPr>
              <a:t>      Jesu Auftrag:  </a:t>
            </a:r>
          </a:p>
          <a:p>
            <a:pPr marL="0" indent="0">
              <a:buNone/>
            </a:pPr>
            <a:r>
              <a:rPr lang="de-DE" sz="8600" b="1" dirty="0">
                <a:latin typeface="Garamond" panose="02020404030301010803" pitchFamily="18" charset="0"/>
              </a:rPr>
              <a:t>      „Gehet hinaus in alle Welt und verkündet die frohe Botschaft“</a:t>
            </a:r>
          </a:p>
          <a:p>
            <a:pPr marL="493725" lvl="1" indent="0">
              <a:buNone/>
            </a:pPr>
            <a:endParaRPr lang="de-DE" sz="28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Wir teilen das Leben der Menschen, begleiten und stärken sie in ihrer jeweiligen Lebenssituation,  (insbesondere in unseren Kitas, Schulen, Bücherei, Caritas, Altenheimen, Vereinen) </a:t>
            </a:r>
          </a:p>
          <a:p>
            <a:pPr marL="493725" lvl="1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Wir gehen hinaus zu den Menschen und Orten, wo die Menschen sich aufhalten.</a:t>
            </a:r>
          </a:p>
          <a:p>
            <a:pPr marL="493725" lvl="1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Wir sind offen für alle Menschen und Institutionen, die das Gespräch und den Kontakt wünschen.</a:t>
            </a:r>
          </a:p>
          <a:p>
            <a:pPr marL="493725" lvl="1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Wir setzen uns dabei einen besonderen Schwerpunkt für Kinder, Jugendliche und junge Familien, denn sie sind die Zukunft der Kirche</a:t>
            </a:r>
          </a:p>
          <a:p>
            <a:pPr marL="493725" lvl="1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Wir sind offen für neue Wege und Formen </a:t>
            </a:r>
          </a:p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      	</a:t>
            </a:r>
          </a:p>
          <a:p>
            <a:pPr marL="0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2200" b="1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44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3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1300" b="1" dirty="0">
                <a:latin typeface="Garamond" panose="02020404030301010803" pitchFamily="18" charset="0"/>
              </a:rPr>
              <a:t>Pastoralplan		</a:t>
            </a:r>
            <a:r>
              <a:rPr lang="de-DE" sz="1900" b="1" dirty="0">
                <a:latin typeface="Garamond" panose="02020404030301010803" pitchFamily="18" charset="0"/>
              </a:rPr>
              <a:t>                      </a:t>
            </a:r>
            <a:r>
              <a:rPr lang="de-DE" sz="1900" b="1" dirty="0" smtClean="0">
                <a:latin typeface="Garamond" panose="02020404030301010803" pitchFamily="18" charset="0"/>
              </a:rPr>
              <a:t/>
            </a:r>
            <a:br>
              <a:rPr lang="de-DE" sz="1900" b="1" dirty="0" smtClean="0">
                <a:latin typeface="Garamond" panose="02020404030301010803" pitchFamily="18" charset="0"/>
              </a:rPr>
            </a:br>
            <a:r>
              <a:rPr lang="de-DE" sz="1900" b="1" dirty="0">
                <a:latin typeface="Garamond" panose="02020404030301010803" pitchFamily="18" charset="0"/>
              </a:rPr>
              <a:t>	</a:t>
            </a:r>
            <a:r>
              <a:rPr lang="de-DE" sz="1900" b="1" dirty="0" smtClean="0">
                <a:latin typeface="Garamond" panose="02020404030301010803" pitchFamily="18" charset="0"/>
              </a:rPr>
              <a:t>		          </a:t>
            </a:r>
            <a:r>
              <a:rPr lang="de-DE" sz="3500" b="1" dirty="0" smtClean="0">
                <a:latin typeface="Garamond" panose="02020404030301010803" pitchFamily="18" charset="0"/>
              </a:rPr>
              <a:t>Liturgie</a:t>
            </a: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de-DE" sz="10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de-DE" sz="13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e-DE" sz="1300" b="1" dirty="0">
                <a:latin typeface="Garamond" panose="02020404030301010803" pitchFamily="18" charset="0"/>
              </a:rPr>
              <a:t>             </a:t>
            </a:r>
          </a:p>
          <a:p>
            <a:pPr marL="0" indent="0" algn="ctr">
              <a:buNone/>
            </a:pP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28544" y="6534522"/>
            <a:ext cx="2352146" cy="381437"/>
          </a:xfrm>
        </p:spPr>
        <p:txBody>
          <a:bodyPr/>
          <a:lstStyle/>
          <a:p>
            <a:fld id="{004374D4-9657-467A-96CA-84886BA45707}" type="slidenum">
              <a:rPr lang="de-DE" smtClean="0"/>
              <a:t>45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C:\Users\hengstermann\Desktop\HH\engagementfelder\kirchenentwicklung\pastoralplan mm\kommunikation\sketchnotes pastoralplan mm\Liturgi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989906"/>
            <a:ext cx="8695500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05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2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de-DE" sz="10400" b="1" dirty="0">
                <a:latin typeface="Garamond" panose="02020404030301010803" pitchFamily="18" charset="0"/>
              </a:rPr>
              <a:t>E  Pastoralplan </a:t>
            </a: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r>
              <a:rPr lang="de-DE" sz="10400" b="1" dirty="0">
                <a:latin typeface="Garamond" panose="02020404030301010803" pitchFamily="18" charset="0"/>
              </a:rPr>
              <a:t>Liturgie</a:t>
            </a:r>
          </a:p>
          <a:p>
            <a:pPr marL="0" indent="0">
              <a:buNone/>
            </a:pPr>
            <a:r>
              <a:rPr lang="de-DE" sz="8600" b="1" dirty="0">
                <a:latin typeface="Garamond" panose="02020404030301010803" pitchFamily="18" charset="0"/>
              </a:rPr>
              <a:t>      „Tut dies zu meinem Gedächtnis“</a:t>
            </a:r>
          </a:p>
          <a:p>
            <a:pPr marL="0" indent="0">
              <a:buNone/>
            </a:pPr>
            <a:endParaRPr lang="de-DE" sz="86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Die Wirklichkeit der Menschen, ihre Lebensumstände und Einstellungen zum Leben nehmen wir wahr und deuten sie im Lichte des Evangeliums</a:t>
            </a:r>
          </a:p>
          <a:p>
            <a:pPr marL="0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Wir deuten die Lebenswirklichkeit im Sinne des Evangeliums (Gott im Alltag) </a:t>
            </a:r>
          </a:p>
          <a:p>
            <a:pPr marL="493725" lvl="1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Wir feiern und verkünden die frohmachende und befreiende Botschaft des Evangeliums und feiern die Liebe Gottes zu den Menschen in den Sakramenten</a:t>
            </a:r>
          </a:p>
          <a:p>
            <a:pPr marL="493725" lvl="1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6900" b="1" dirty="0">
                <a:latin typeface="Garamond" panose="02020404030301010803" pitchFamily="18" charset="0"/>
              </a:rPr>
              <a:t>Wir setzen neue zeitgemäße spirituelle Akzente auch durch neue Formen und eine zeitgemäße Sprache (Gottesdienstgestaltung, Glaubensabende usw.)</a:t>
            </a:r>
          </a:p>
          <a:p>
            <a:pPr marL="493725" lvl="1" indent="0">
              <a:buNone/>
            </a:pPr>
            <a:endParaRPr lang="de-DE" sz="6900" b="1" dirty="0">
              <a:latin typeface="Garamond" panose="02020404030301010803" pitchFamily="18" charset="0"/>
            </a:endParaRP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46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3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1300" b="1" dirty="0">
                <a:latin typeface="Garamond" panose="02020404030301010803" pitchFamily="18" charset="0"/>
              </a:rPr>
              <a:t>Pastoralplan		</a:t>
            </a:r>
            <a:r>
              <a:rPr lang="de-DE" sz="1900" b="1" dirty="0">
                <a:latin typeface="Garamond" panose="02020404030301010803" pitchFamily="18" charset="0"/>
              </a:rPr>
              <a:t>                      </a:t>
            </a:r>
            <a:r>
              <a:rPr lang="de-DE" sz="1900" b="1" dirty="0" smtClean="0">
                <a:latin typeface="Garamond" panose="02020404030301010803" pitchFamily="18" charset="0"/>
              </a:rPr>
              <a:t/>
            </a:r>
            <a:br>
              <a:rPr lang="de-DE" sz="1900" b="1" dirty="0" smtClean="0">
                <a:latin typeface="Garamond" panose="02020404030301010803" pitchFamily="18" charset="0"/>
              </a:rPr>
            </a:br>
            <a:r>
              <a:rPr lang="de-DE" sz="1900" b="1" dirty="0">
                <a:latin typeface="Garamond" panose="02020404030301010803" pitchFamily="18" charset="0"/>
              </a:rPr>
              <a:t>	</a:t>
            </a:r>
            <a:r>
              <a:rPr lang="de-DE" sz="1900" b="1" dirty="0" smtClean="0">
                <a:latin typeface="Garamond" panose="02020404030301010803" pitchFamily="18" charset="0"/>
              </a:rPr>
              <a:t>		  </a:t>
            </a:r>
            <a:r>
              <a:rPr lang="de-DE" sz="3500" b="1" dirty="0" smtClean="0">
                <a:latin typeface="Garamond" panose="02020404030301010803" pitchFamily="18" charset="0"/>
              </a:rPr>
              <a:t>Gemeinschaft</a:t>
            </a: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de-DE" sz="10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de-DE" sz="13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e-DE" sz="1300" b="1" dirty="0">
                <a:latin typeface="Garamond" panose="02020404030301010803" pitchFamily="18" charset="0"/>
              </a:rPr>
              <a:t>             </a:t>
            </a:r>
          </a:p>
          <a:p>
            <a:pPr marL="0" indent="0" algn="ctr">
              <a:buNone/>
            </a:pP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47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C:\Users\hengstermann\Desktop\HH\engagementfelder\kirchenentwicklung\pastoralplan mm\kommunikation\sketchnotes pastoralplan mm\Gemeinschaf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989906"/>
            <a:ext cx="871931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6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200" b="1" dirty="0">
                <a:latin typeface="Garamond" panose="02020404030301010803" pitchFamily="18" charset="0"/>
              </a:rPr>
              <a:t>Pastoralplan</a:t>
            </a:r>
            <a:br>
              <a:rPr lang="de-DE" sz="1200" b="1" dirty="0">
                <a:latin typeface="Garamond" panose="02020404030301010803" pitchFamily="18" charset="0"/>
              </a:rPr>
            </a:br>
            <a:endParaRPr lang="de-DE" sz="12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5436" y="949319"/>
            <a:ext cx="9072562" cy="53753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800" b="1" dirty="0">
                <a:latin typeface="Garamond" panose="02020404030301010803" pitchFamily="18" charset="0"/>
              </a:rPr>
              <a:t>E  Pastoralplan </a:t>
            </a:r>
            <a:endParaRPr lang="de-DE" sz="19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e-DE" sz="26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3400" b="1" dirty="0">
                <a:latin typeface="Garamond" panose="02020404030301010803" pitchFamily="18" charset="0"/>
              </a:rPr>
              <a:t>Gemeinschaft</a:t>
            </a:r>
          </a:p>
          <a:p>
            <a:pPr marL="0" indent="0">
              <a:buNone/>
            </a:pPr>
            <a:r>
              <a:rPr lang="de-DE" sz="2800" b="1" dirty="0">
                <a:latin typeface="Garamond" panose="02020404030301010803" pitchFamily="18" charset="0"/>
              </a:rPr>
              <a:t> „ Wo zwei oder drei in meinem Namen versammelt sind, </a:t>
            </a:r>
          </a:p>
          <a:p>
            <a:pPr marL="0" indent="0">
              <a:buNone/>
            </a:pPr>
            <a:r>
              <a:rPr lang="de-DE" sz="2800" b="1" dirty="0">
                <a:latin typeface="Garamond" panose="02020404030301010803" pitchFamily="18" charset="0"/>
              </a:rPr>
              <a:t> da bin ich mitten unter ihnen“</a:t>
            </a:r>
          </a:p>
          <a:p>
            <a:pPr marL="0" indent="0">
              <a:buNone/>
            </a:pPr>
            <a:endParaRPr lang="de-DE" sz="2400" b="1" dirty="0">
              <a:latin typeface="Garamond" panose="02020404030301010803" pitchFamily="18" charset="0"/>
            </a:endParaRPr>
          </a:p>
          <a:p>
            <a:r>
              <a:rPr lang="de-DE" sz="2300" b="1" dirty="0">
                <a:latin typeface="Garamond" panose="02020404030301010803" pitchFamily="18" charset="0"/>
              </a:rPr>
              <a:t>Gemeinde ist überall da, wo 2 oder 3 in meinem Namen versammelt sind. </a:t>
            </a:r>
            <a:r>
              <a:rPr lang="de-DE" sz="2300" b="1" dirty="0" smtClean="0">
                <a:latin typeface="Garamond" panose="02020404030301010803" pitchFamily="18" charset="0"/>
              </a:rPr>
              <a:t>(</a:t>
            </a:r>
            <a:r>
              <a:rPr lang="de-DE" sz="2300" b="1" dirty="0">
                <a:latin typeface="Garamond" panose="02020404030301010803" pitchFamily="18" charset="0"/>
              </a:rPr>
              <a:t>also auch im Kindergarten, Altenheim, Schule…usw.)</a:t>
            </a:r>
          </a:p>
          <a:p>
            <a:pPr marL="0" indent="0">
              <a:buNone/>
            </a:pPr>
            <a:endParaRPr lang="de-DE" sz="2300" b="1" dirty="0">
              <a:latin typeface="Garamond" panose="02020404030301010803" pitchFamily="18" charset="0"/>
            </a:endParaRPr>
          </a:p>
          <a:p>
            <a:r>
              <a:rPr lang="de-DE" sz="2300" b="1" dirty="0">
                <a:latin typeface="Garamond" panose="02020404030301010803" pitchFamily="18" charset="0"/>
              </a:rPr>
              <a:t>Kirche der Zukunft ist keine von Hauptamtlichen vorsorgte Kirche,</a:t>
            </a:r>
          </a:p>
          <a:p>
            <a:pPr marL="0" indent="0">
              <a:buNone/>
            </a:pPr>
            <a:r>
              <a:rPr lang="de-DE" sz="2300" b="1" dirty="0">
                <a:latin typeface="Garamond" panose="02020404030301010803" pitchFamily="18" charset="0"/>
              </a:rPr>
              <a:t>       sondern eine miteinander gestaltete, getragene und verantwortete.</a:t>
            </a:r>
          </a:p>
          <a:p>
            <a:pPr marL="0" indent="0">
              <a:buNone/>
            </a:pPr>
            <a:endParaRPr lang="de-DE" sz="23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48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2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92837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1300" b="1" dirty="0" smtClean="0">
                <a:latin typeface="Garamond" panose="02020404030301010803" pitchFamily="18" charset="0"/>
              </a:rPr>
              <a:t>Pastoralplan Konkretion</a:t>
            </a:r>
            <a:r>
              <a:rPr lang="de-DE" sz="1300" b="1" dirty="0">
                <a:latin typeface="Garamond" panose="02020404030301010803" pitchFamily="18" charset="0"/>
              </a:rPr>
              <a:t>	</a:t>
            </a:r>
            <a:r>
              <a:rPr lang="de-DE" sz="1900" b="1" dirty="0" smtClean="0">
                <a:latin typeface="Garamond" panose="02020404030301010803" pitchFamily="18" charset="0"/>
              </a:rPr>
              <a:t>                     </a:t>
            </a:r>
            <a:br>
              <a:rPr lang="de-DE" sz="1900" b="1" dirty="0" smtClean="0">
                <a:latin typeface="Garamond" panose="02020404030301010803" pitchFamily="18" charset="0"/>
              </a:rPr>
            </a:br>
            <a:r>
              <a:rPr lang="de-DE" sz="1900" b="1" dirty="0">
                <a:latin typeface="Garamond" panose="02020404030301010803" pitchFamily="18" charset="0"/>
              </a:rPr>
              <a:t>	</a:t>
            </a:r>
            <a:r>
              <a:rPr lang="de-DE" sz="1900" b="1" dirty="0" smtClean="0">
                <a:latin typeface="Garamond" panose="02020404030301010803" pitchFamily="18" charset="0"/>
              </a:rPr>
              <a:t>	       </a:t>
            </a:r>
            <a:r>
              <a:rPr lang="de-DE" sz="3500" b="1" dirty="0" smtClean="0">
                <a:latin typeface="Garamond" panose="02020404030301010803" pitchFamily="18" charset="0"/>
              </a:rPr>
              <a:t>neues Leitungsmodell</a:t>
            </a: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de-DE" sz="10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de-DE" sz="13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e-DE" sz="1300" b="1" dirty="0">
                <a:latin typeface="Garamond" panose="02020404030301010803" pitchFamily="18" charset="0"/>
              </a:rPr>
              <a:t>             </a:t>
            </a:r>
          </a:p>
          <a:p>
            <a:pPr marL="0" indent="0" algn="ctr">
              <a:buNone/>
            </a:pP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509236"/>
            <a:ext cx="6120977" cy="406724"/>
          </a:xfrm>
        </p:spPr>
        <p:txBody>
          <a:bodyPr/>
          <a:lstStyle/>
          <a:p>
            <a:pPr algn="l"/>
            <a:r>
              <a:rPr lang="de-DE" dirty="0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28544" y="6534522"/>
            <a:ext cx="2352146" cy="381437"/>
          </a:xfrm>
        </p:spPr>
        <p:txBody>
          <a:bodyPr/>
          <a:lstStyle/>
          <a:p>
            <a:fld id="{004374D4-9657-467A-96CA-84886BA45707}" type="slidenum">
              <a:rPr lang="de-DE" smtClean="0"/>
              <a:t>49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C:\Users\hengstermann\Desktop\HH\engagementfelder\kirchenentwicklung\pastoralplan mm\kommunikation\sketchnotes pastoralplan mm\Leitungsmodell_neu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1133922"/>
            <a:ext cx="871931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8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A    Stadt Geldern</a:t>
            </a:r>
          </a:p>
          <a:p>
            <a:r>
              <a:rPr lang="de-DE" sz="2200" b="1" dirty="0">
                <a:latin typeface="Garamond" panose="02020404030301010803" pitchFamily="18" charset="0"/>
              </a:rPr>
              <a:t>Religiöse Vielfalt auch in Geldern</a:t>
            </a:r>
          </a:p>
          <a:p>
            <a:pPr marL="0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Konfessionszugehörigkeit: </a:t>
            </a:r>
            <a:r>
              <a:rPr lang="de-DE" sz="1000" b="1" dirty="0">
                <a:latin typeface="Garamond" panose="02020404030301010803" pitchFamily="18" charset="0"/>
              </a:rPr>
              <a:t>(1)</a:t>
            </a: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Katholisch		19.411	55,80 %	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Evangelisch		  5.737	16,49 %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Andere		  9.638	27,71 %</a:t>
            </a:r>
          </a:p>
          <a:p>
            <a:pPr marL="493725" lvl="1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Religionsgemeinschaften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Adventgemeinde,   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Christus-Centrum Niederrhein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Evangelische Christen -  Baptisten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Evangelische Kirchengemeinde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Gelderner Glaubensgemeinschaft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Islamische Gemeinde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Katholische Kirchengemeinde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Neuapostolische Kirche </a:t>
            </a:r>
          </a:p>
          <a:p>
            <a:pPr marL="493725" lvl="1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de-DE" sz="1000" b="1" dirty="0">
                <a:latin typeface="Garamond" panose="02020404030301010803" pitchFamily="18" charset="0"/>
              </a:rPr>
              <a:t>(1) Prozentual an der Gesamtbevölkerung von 34.786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5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6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864845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1300" b="1" dirty="0" smtClean="0">
                <a:latin typeface="Garamond" panose="02020404030301010803" pitchFamily="18" charset="0"/>
              </a:rPr>
              <a:t/>
            </a:r>
            <a:br>
              <a:rPr lang="de-DE" sz="1300" b="1" dirty="0" smtClean="0">
                <a:latin typeface="Garamond" panose="02020404030301010803" pitchFamily="18" charset="0"/>
              </a:rPr>
            </a:br>
            <a:r>
              <a:rPr lang="de-DE" sz="1300" b="1" dirty="0" smtClean="0">
                <a:latin typeface="Garamond" panose="02020404030301010803" pitchFamily="18" charset="0"/>
              </a:rPr>
              <a:t>Pastoralplan Konkretion	</a:t>
            </a:r>
            <a:br>
              <a:rPr lang="de-DE" sz="1300" b="1" dirty="0" smtClean="0">
                <a:latin typeface="Garamond" panose="02020404030301010803" pitchFamily="18" charset="0"/>
              </a:rPr>
            </a:br>
            <a:r>
              <a:rPr lang="de-DE" sz="1300" b="1" dirty="0" smtClean="0">
                <a:latin typeface="Garamond" panose="02020404030301010803" pitchFamily="18" charset="0"/>
              </a:rPr>
              <a:t>		  </a:t>
            </a:r>
            <a:r>
              <a:rPr lang="de-DE" sz="3600" b="1" dirty="0" smtClean="0">
                <a:latin typeface="Garamond" panose="02020404030301010803" pitchFamily="18" charset="0"/>
              </a:rPr>
              <a:t>neues Leitungsmodell </a:t>
            </a:r>
            <a:endParaRPr lang="de-DE" sz="36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824" y="1133922"/>
            <a:ext cx="9072562" cy="52312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800" b="1" dirty="0" smtClean="0">
                <a:latin typeface="Garamond" panose="02020404030301010803" pitchFamily="18" charset="0"/>
              </a:rPr>
              <a:t>E Pastoralplan – Konkretion</a:t>
            </a:r>
          </a:p>
          <a:p>
            <a:r>
              <a:rPr lang="de-DE" sz="2000" b="1" dirty="0" smtClean="0">
                <a:latin typeface="Garamond" panose="02020404030301010803" pitchFamily="18" charset="0"/>
              </a:rPr>
              <a:t>Wir </a:t>
            </a:r>
            <a:r>
              <a:rPr lang="de-DE" sz="2000" b="1" dirty="0">
                <a:latin typeface="Garamond" panose="02020404030301010803" pitchFamily="18" charset="0"/>
              </a:rPr>
              <a:t>entwickeln ein neues </a:t>
            </a:r>
            <a:r>
              <a:rPr lang="de-DE" sz="2000" b="1" dirty="0" smtClean="0">
                <a:latin typeface="Garamond" panose="02020404030301010803" pitchFamily="18" charset="0"/>
              </a:rPr>
              <a:t>Leitungsmodell  für </a:t>
            </a:r>
            <a:r>
              <a:rPr lang="de-DE" sz="2000" b="1" dirty="0">
                <a:latin typeface="Garamond" panose="02020404030301010803" pitchFamily="18" charset="0"/>
              </a:rPr>
              <a:t>die Gemeinde der Zukunft</a:t>
            </a:r>
            <a:r>
              <a:rPr lang="de-DE" sz="2000" b="1" dirty="0" smtClean="0">
                <a:latin typeface="Garamond" panose="02020404030301010803" pitchFamily="18" charset="0"/>
              </a:rPr>
              <a:t>, </a:t>
            </a:r>
          </a:p>
          <a:p>
            <a:pPr marL="0" indent="0">
              <a:buNone/>
            </a:pPr>
            <a:r>
              <a:rPr lang="de-DE" sz="2000" b="1" dirty="0" smtClean="0">
                <a:latin typeface="Garamond" panose="02020404030301010803" pitchFamily="18" charset="0"/>
              </a:rPr>
              <a:t>      die </a:t>
            </a:r>
            <a:r>
              <a:rPr lang="de-DE" sz="2000" b="1" dirty="0">
                <a:latin typeface="Garamond" panose="02020404030301010803" pitchFamily="18" charset="0"/>
              </a:rPr>
              <a:t>auch von Ehrenamtlichen wahrgenommen </a:t>
            </a:r>
            <a:r>
              <a:rPr lang="de-DE" sz="2000" b="1" dirty="0" smtClean="0">
                <a:latin typeface="Garamond" panose="02020404030301010803" pitchFamily="18" charset="0"/>
              </a:rPr>
              <a:t>werden</a:t>
            </a:r>
          </a:p>
          <a:p>
            <a:pPr marL="0" indent="0">
              <a:buNone/>
            </a:pPr>
            <a:endParaRPr lang="de-DE" sz="2300" b="1" dirty="0">
              <a:latin typeface="Garamond" panose="02020404030301010803" pitchFamily="18" charset="0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900" b="1" dirty="0">
                <a:latin typeface="Garamond" panose="02020404030301010803" pitchFamily="18" charset="0"/>
              </a:rPr>
              <a:t>In Gemeinden benötigen </a:t>
            </a:r>
            <a:r>
              <a:rPr lang="de-DE" sz="1900" b="1" dirty="0" smtClean="0">
                <a:latin typeface="Garamond" panose="02020404030301010803" pitchFamily="18" charset="0"/>
              </a:rPr>
              <a:t>Leitungen </a:t>
            </a:r>
            <a:r>
              <a:rPr lang="de-DE" sz="1900" b="1" dirty="0">
                <a:latin typeface="Garamond" panose="02020404030301010803" pitchFamily="18" charset="0"/>
              </a:rPr>
              <a:t>– die auch von Ehrenamtlichen wahrgenommen werden </a:t>
            </a:r>
            <a:r>
              <a:rPr lang="de-DE" sz="1900" b="1" dirty="0" smtClean="0">
                <a:latin typeface="Garamond" panose="02020404030301010803" pitchFamily="18" charset="0"/>
              </a:rPr>
              <a:t>können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sz="1900" b="1" dirty="0">
              <a:latin typeface="Garamond" panose="02020404030301010803" pitchFamily="18" charset="0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900" b="1" dirty="0">
                <a:latin typeface="Garamond" panose="02020404030301010803" pitchFamily="18" charset="0"/>
              </a:rPr>
              <a:t>Wir entwickeln ein neues Modell der Gemeindeleitung aus Priester- Pastoralreferenten und ehrenamtlichen </a:t>
            </a:r>
            <a:r>
              <a:rPr lang="de-DE" sz="1900" b="1" dirty="0" smtClean="0">
                <a:latin typeface="Garamond" panose="02020404030301010803" pitchFamily="18" charset="0"/>
              </a:rPr>
              <a:t>Laien</a:t>
            </a:r>
          </a:p>
          <a:p>
            <a:pPr marL="493725" lvl="1" indent="0">
              <a:buNone/>
            </a:pPr>
            <a:endParaRPr lang="de-DE" sz="1900" b="1" dirty="0">
              <a:latin typeface="Garamond" panose="02020404030301010803" pitchFamily="18" charset="0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900" b="1" dirty="0">
                <a:latin typeface="Garamond" panose="02020404030301010803" pitchFamily="18" charset="0"/>
              </a:rPr>
              <a:t>Wir entwickeln ein neues Modell für die ehrenamtliche Ausschüsse in den Gemeinden (siehe oben) und der Gesamtpfarrei</a:t>
            </a:r>
            <a:r>
              <a:rPr lang="de-DE" sz="1900" b="1" dirty="0" smtClean="0">
                <a:latin typeface="Garamond" panose="02020404030301010803" pitchFamily="18" charset="0"/>
              </a:rPr>
              <a:t>.</a:t>
            </a:r>
            <a:endParaRPr lang="de-DE" sz="19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50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7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896" y="1066902"/>
            <a:ext cx="8683896" cy="5323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8360" y="244390"/>
            <a:ext cx="2781352" cy="822513"/>
          </a:xfrm>
        </p:spPr>
        <p:txBody>
          <a:bodyPr>
            <a:normAutofit fontScale="90000"/>
          </a:bodyPr>
          <a:lstStyle/>
          <a:p>
            <a:r>
              <a:rPr lang="de-DE" dirty="0"/>
              <a:t>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3087" y="6567529"/>
            <a:ext cx="6051401" cy="429986"/>
          </a:xfrm>
        </p:spPr>
        <p:txBody>
          <a:bodyPr/>
          <a:lstStyle/>
          <a:p>
            <a:pPr marL="0" marR="0" lvl="0" indent="0" algn="ctr" defTabSz="987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Pastoralplan der Kath. Kirchengemeinde St. Maria Magdalena Geldern mit Erläuterungen  </a:t>
            </a: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264427" y="6383017"/>
            <a:ext cx="2064336" cy="360041"/>
          </a:xfrm>
        </p:spPr>
        <p:txBody>
          <a:bodyPr/>
          <a:lstStyle/>
          <a:p>
            <a:pPr marL="0" marR="0" lvl="0" indent="0" algn="r" defTabSz="987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374D4-9657-467A-96CA-84886BA4570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874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573087" y="338966"/>
            <a:ext cx="7211559" cy="550913"/>
          </a:xfrm>
          <a:prstGeom prst="rect">
            <a:avLst/>
          </a:prstGeom>
        </p:spPr>
        <p:txBody>
          <a:bodyPr vert="horz" lIns="98745" tIns="49372" rIns="98745" bIns="49372" rtlCol="0" anchor="t">
            <a:noAutofit/>
          </a:bodyPr>
          <a:lstStyle>
            <a:lvl1pPr algn="ctr" defTabSz="987449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874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Pastoralplan Konkretion	</a:t>
            </a:r>
          </a:p>
          <a:p>
            <a:pPr marL="0" marR="0" lvl="0" indent="0" algn="l" defTabSz="9874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		               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Glauben.Leben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99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864845"/>
          </a:xfrm>
        </p:spPr>
        <p:txBody>
          <a:bodyPr anchor="t">
            <a:normAutofit/>
          </a:bodyPr>
          <a:lstStyle/>
          <a:p>
            <a:pPr algn="l"/>
            <a:r>
              <a:rPr lang="de-DE" sz="1300" b="1" dirty="0" smtClean="0">
                <a:latin typeface="Garamond" panose="02020404030301010803" pitchFamily="18" charset="0"/>
              </a:rPr>
              <a:t>Pastoralplan Konkretion</a:t>
            </a:r>
            <a:r>
              <a:rPr lang="de-DE" sz="1300" b="1" dirty="0">
                <a:latin typeface="Garamond" panose="02020404030301010803" pitchFamily="18" charset="0"/>
              </a:rPr>
              <a:t/>
            </a:r>
            <a:br>
              <a:rPr lang="de-DE" sz="1300" b="1" dirty="0">
                <a:latin typeface="Garamond" panose="02020404030301010803" pitchFamily="18" charset="0"/>
              </a:rPr>
            </a:br>
            <a:r>
              <a:rPr lang="de-DE" sz="1000" b="1" dirty="0" smtClean="0">
                <a:latin typeface="Garamond" panose="02020404030301010803" pitchFamily="18" charset="0"/>
              </a:rPr>
              <a:t> 			</a:t>
            </a:r>
            <a:r>
              <a:rPr lang="de-DE" sz="3200" b="1" dirty="0" err="1" smtClean="0">
                <a:latin typeface="Garamond" panose="02020404030301010803" pitchFamily="18" charset="0"/>
              </a:rPr>
              <a:t>Glauben.Leben</a:t>
            </a:r>
            <a:endParaRPr lang="de-DE" sz="32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349946"/>
            <a:ext cx="9072562" cy="504991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3600" b="1" dirty="0">
                <a:latin typeface="Garamond" panose="02020404030301010803" pitchFamily="18" charset="0"/>
              </a:rPr>
              <a:t>E  Pastoralplan </a:t>
            </a:r>
            <a:r>
              <a:rPr lang="de-DE" sz="3600" b="1" dirty="0" smtClean="0">
                <a:latin typeface="Garamond" panose="02020404030301010803" pitchFamily="18" charset="0"/>
              </a:rPr>
              <a:t>Konkretion</a:t>
            </a:r>
            <a:endParaRPr lang="de-DE" sz="36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de-DE" sz="2400" b="1" dirty="0" smtClean="0">
              <a:latin typeface="Garamond" panose="02020404030301010803" pitchFamily="18" charset="0"/>
            </a:endParaRPr>
          </a:p>
          <a:p>
            <a:pPr marL="493725" lvl="1" indent="0">
              <a:lnSpc>
                <a:spcPct val="90000"/>
              </a:lnSpc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1700" b="1" dirty="0" smtClean="0">
                <a:latin typeface="Garamond" panose="02020404030301010803" pitchFamily="18" charset="0"/>
              </a:rPr>
              <a:t>In neuen Formen </a:t>
            </a:r>
            <a:r>
              <a:rPr lang="de-DE" sz="1700" b="1" dirty="0">
                <a:latin typeface="Garamond" panose="02020404030301010803" pitchFamily="18" charset="0"/>
              </a:rPr>
              <a:t>und Weisen </a:t>
            </a:r>
            <a:r>
              <a:rPr lang="de-DE" sz="1700" b="1" dirty="0" smtClean="0">
                <a:latin typeface="Garamond" panose="02020404030301010803" pitchFamily="18" charset="0"/>
              </a:rPr>
              <a:t>bringen wir Glauben </a:t>
            </a:r>
            <a:r>
              <a:rPr lang="de-DE" sz="1700" b="1" dirty="0">
                <a:latin typeface="Garamond" panose="02020404030301010803" pitchFamily="18" charset="0"/>
              </a:rPr>
              <a:t>und </a:t>
            </a:r>
            <a:r>
              <a:rPr lang="de-DE" sz="1700" b="1" dirty="0" smtClean="0">
                <a:latin typeface="Garamond" panose="02020404030301010803" pitchFamily="18" charset="0"/>
              </a:rPr>
              <a:t>Leben (Alltag)</a:t>
            </a:r>
          </a:p>
          <a:p>
            <a:pPr marL="493725" lvl="1" indent="0">
              <a:lnSpc>
                <a:spcPct val="90000"/>
              </a:lnSpc>
              <a:buNone/>
            </a:pPr>
            <a:r>
              <a:rPr lang="de-DE" sz="1700" b="1" dirty="0">
                <a:latin typeface="Garamond" panose="02020404030301010803" pitchFamily="18" charset="0"/>
              </a:rPr>
              <a:t> </a:t>
            </a:r>
            <a:r>
              <a:rPr lang="de-DE" sz="1700" b="1" dirty="0" smtClean="0">
                <a:latin typeface="Garamond" panose="02020404030301010803" pitchFamily="18" charset="0"/>
              </a:rPr>
              <a:t>     miteinander </a:t>
            </a:r>
            <a:r>
              <a:rPr lang="de-DE" sz="1700" b="1" dirty="0">
                <a:latin typeface="Garamond" panose="02020404030301010803" pitchFamily="18" charset="0"/>
              </a:rPr>
              <a:t>in </a:t>
            </a:r>
            <a:r>
              <a:rPr lang="de-DE" sz="1700" b="1" dirty="0" smtClean="0">
                <a:latin typeface="Garamond" panose="02020404030301010803" pitchFamily="18" charset="0"/>
              </a:rPr>
              <a:t>Verbindung.</a:t>
            </a:r>
          </a:p>
          <a:p>
            <a:pPr marL="493725" lvl="1" indent="0">
              <a:lnSpc>
                <a:spcPct val="90000"/>
              </a:lnSpc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1700" b="1" dirty="0" smtClean="0">
                <a:latin typeface="Garamond" panose="02020404030301010803" pitchFamily="18" charset="0"/>
              </a:rPr>
              <a:t>Wir entdecken Gottes </a:t>
            </a:r>
            <a:r>
              <a:rPr lang="de-DE" sz="1700" b="1" dirty="0">
                <a:latin typeface="Garamond" panose="02020404030301010803" pitchFamily="18" charset="0"/>
              </a:rPr>
              <a:t>Wille für </a:t>
            </a:r>
            <a:r>
              <a:rPr lang="de-DE" sz="1700" b="1" dirty="0" smtClean="0">
                <a:latin typeface="Garamond" panose="02020404030301010803" pitchFamily="18" charset="0"/>
              </a:rPr>
              <a:t>uns persönlich und </a:t>
            </a:r>
            <a:r>
              <a:rPr lang="de-DE" sz="1700" b="1" dirty="0">
                <a:latin typeface="Garamond" panose="02020404030301010803" pitchFamily="18" charset="0"/>
              </a:rPr>
              <a:t>für die </a:t>
            </a:r>
            <a:r>
              <a:rPr lang="de-DE" sz="1700" b="1" dirty="0" smtClean="0">
                <a:latin typeface="Garamond" panose="02020404030301010803" pitchFamily="18" charset="0"/>
              </a:rPr>
              <a:t>Gemeinde.</a:t>
            </a:r>
          </a:p>
          <a:p>
            <a:pPr marL="493725" lvl="1" indent="0">
              <a:lnSpc>
                <a:spcPct val="90000"/>
              </a:lnSpc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1700" b="1" dirty="0" smtClean="0">
                <a:latin typeface="Garamond" panose="02020404030301010803" pitchFamily="18" charset="0"/>
              </a:rPr>
              <a:t>Ein </a:t>
            </a:r>
            <a:r>
              <a:rPr lang="de-DE" sz="1700" b="1" dirty="0">
                <a:latin typeface="Garamond" panose="02020404030301010803" pitchFamily="18" charset="0"/>
              </a:rPr>
              <a:t>Prozess mit Strahlkraft auf die ganze Gemeinde und darüber </a:t>
            </a:r>
            <a:r>
              <a:rPr lang="de-DE" sz="1700" b="1" dirty="0" smtClean="0">
                <a:latin typeface="Garamond" panose="02020404030301010803" pitchFamily="18" charset="0"/>
              </a:rPr>
              <a:t>hinaus.</a:t>
            </a:r>
          </a:p>
          <a:p>
            <a:pPr marL="493725" lvl="1" indent="0">
              <a:lnSpc>
                <a:spcPct val="90000"/>
              </a:lnSpc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1700" b="1" dirty="0">
                <a:latin typeface="Garamond" panose="02020404030301010803" pitchFamily="18" charset="0"/>
              </a:rPr>
              <a:t>Das Gebet ist nicht alles, aber ohne das Gebet ist alles </a:t>
            </a:r>
            <a:r>
              <a:rPr lang="de-DE" sz="1700" b="1" dirty="0" smtClean="0">
                <a:latin typeface="Garamond" panose="02020404030301010803" pitchFamily="18" charset="0"/>
              </a:rPr>
              <a:t>Nichts</a:t>
            </a:r>
          </a:p>
          <a:p>
            <a:pPr marL="493725" lvl="1" indent="0">
              <a:lnSpc>
                <a:spcPct val="90000"/>
              </a:lnSpc>
              <a:buNone/>
            </a:pPr>
            <a:r>
              <a:rPr lang="de-DE" sz="1700" b="1" dirty="0" smtClean="0">
                <a:latin typeface="Garamond" panose="02020404030301010803" pitchFamily="18" charset="0"/>
              </a:rPr>
              <a:t>      </a:t>
            </a:r>
            <a:r>
              <a:rPr lang="de-DE" sz="1700" b="1" dirty="0">
                <a:latin typeface="Garamond" panose="02020404030301010803" pitchFamily="18" charset="0"/>
              </a:rPr>
              <a:t>- Grundlage des Tuns ist das Gebet</a:t>
            </a:r>
          </a:p>
          <a:p>
            <a:pPr marL="493725" lvl="1" indent="0">
              <a:buNone/>
            </a:pPr>
            <a:endParaRPr lang="de-DE" sz="1800" b="1" dirty="0">
              <a:latin typeface="Garamond" panose="02020404030301010803" pitchFamily="18" charset="0"/>
            </a:endParaRP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52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 smtClean="0">
                <a:latin typeface="Garamond" panose="02020404030301010803" pitchFamily="18" charset="0"/>
              </a:rPr>
              <a:t/>
            </a:r>
            <a:br>
              <a:rPr lang="de-DE" sz="1300" dirty="0" smtClean="0">
                <a:latin typeface="Garamond" panose="02020404030301010803" pitchFamily="18" charset="0"/>
              </a:rPr>
            </a:br>
            <a:r>
              <a:rPr lang="de-DE" sz="1300" b="1" dirty="0" smtClean="0">
                <a:latin typeface="Garamond" panose="02020404030301010803" pitchFamily="18" charset="0"/>
              </a:rPr>
              <a:t>Pastoralplan</a:t>
            </a:r>
            <a:r>
              <a:rPr lang="de-DE" sz="1300" b="1" dirty="0">
                <a:latin typeface="Garamond" panose="02020404030301010803" pitchFamily="18" charset="0"/>
              </a:rPr>
              <a:t/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6500" b="1" dirty="0">
                <a:latin typeface="Garamond" panose="02020404030301010803" pitchFamily="18" charset="0"/>
              </a:rPr>
              <a:t>Herzlichen Dank</a:t>
            </a:r>
          </a:p>
          <a:p>
            <a:pPr marL="0" indent="0" algn="ctr">
              <a:buNone/>
            </a:pPr>
            <a:r>
              <a:rPr lang="de-DE" sz="6500" b="1" dirty="0">
                <a:latin typeface="Garamond" panose="02020404030301010803" pitchFamily="18" charset="0"/>
              </a:rPr>
              <a:t>für Ihre </a:t>
            </a:r>
          </a:p>
          <a:p>
            <a:pPr marL="0" indent="0" algn="ctr">
              <a:buNone/>
            </a:pPr>
            <a:r>
              <a:rPr lang="de-DE" sz="6500" b="1" dirty="0">
                <a:latin typeface="Garamond" panose="02020404030301010803" pitchFamily="18" charset="0"/>
              </a:rPr>
              <a:t>Aufmerksamkeit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53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5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A    Stadt Geldern</a:t>
            </a:r>
          </a:p>
          <a:p>
            <a:r>
              <a:rPr lang="de-DE" sz="2200" b="1" dirty="0">
                <a:latin typeface="Garamond" panose="02020404030301010803" pitchFamily="18" charset="0"/>
              </a:rPr>
              <a:t>größtes Mittelzentrum im Kreis Kleve für ca. 100.000 Bürger/innen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Schulstadt und </a:t>
            </a:r>
            <a:r>
              <a:rPr lang="de-DE" sz="2200" b="1" dirty="0" err="1" smtClean="0">
                <a:latin typeface="Garamond" panose="02020404030301010803" pitchFamily="18" charset="0"/>
              </a:rPr>
              <a:t>Bildungseinrichtunge</a:t>
            </a:r>
            <a:endParaRPr lang="de-DE" sz="2200" b="1" dirty="0">
              <a:latin typeface="Garamond" panose="02020404030301010803" pitchFamily="18" charset="0"/>
            </a:endParaRPr>
          </a:p>
          <a:p>
            <a:pPr marL="493725" lvl="1" indent="0">
              <a:buNone/>
            </a:pPr>
            <a:r>
              <a:rPr lang="de-DE" sz="1300" b="1" dirty="0" smtClean="0">
                <a:latin typeface="Garamond" panose="02020404030301010803" pitchFamily="18" charset="0"/>
              </a:rPr>
              <a:t>       (2 </a:t>
            </a:r>
            <a:r>
              <a:rPr lang="de-DE" sz="1300" b="1" dirty="0">
                <a:latin typeface="Garamond" panose="02020404030301010803" pitchFamily="18" charset="0"/>
              </a:rPr>
              <a:t>Gymnasien, 2 Real-, 1 Haupt-, 1 Sekundar-, 7 </a:t>
            </a:r>
            <a:r>
              <a:rPr lang="de-DE" sz="1300" b="1" dirty="0" smtClean="0">
                <a:latin typeface="Garamond" panose="02020404030301010803" pitchFamily="18" charset="0"/>
              </a:rPr>
              <a:t>Grundschulen,  Bischöfliche Liebfrauenschule  mit Realschule und                              </a:t>
            </a:r>
          </a:p>
          <a:p>
            <a:pPr marL="493725" lvl="1" indent="0">
              <a:buNone/>
            </a:pPr>
            <a:r>
              <a:rPr lang="de-DE" sz="1300" b="1" dirty="0" smtClean="0">
                <a:latin typeface="Garamond" panose="02020404030301010803" pitchFamily="18" charset="0"/>
              </a:rPr>
              <a:t>        Berufskolleg, Berufskolleg Süd des Kreises Kleve, Förderzentrum Sprache, Lernen, emotionale und soziale       </a:t>
            </a:r>
          </a:p>
          <a:p>
            <a:pPr marL="493725" lvl="1" indent="0">
              <a:buNone/>
            </a:pPr>
            <a:r>
              <a:rPr lang="de-DE" sz="1300" b="1" dirty="0">
                <a:latin typeface="Garamond" panose="02020404030301010803" pitchFamily="18" charset="0"/>
              </a:rPr>
              <a:t> </a:t>
            </a:r>
            <a:r>
              <a:rPr lang="de-DE" sz="1300" b="1" dirty="0" smtClean="0">
                <a:latin typeface="Garamond" panose="02020404030301010803" pitchFamily="18" charset="0"/>
              </a:rPr>
              <a:t>       Entwicklung,  Förderschule </a:t>
            </a:r>
            <a:r>
              <a:rPr lang="de-DE" sz="1300" b="1" dirty="0">
                <a:latin typeface="Garamond" panose="02020404030301010803" pitchFamily="18" charset="0"/>
              </a:rPr>
              <a:t>geistige Entwicklung, Volkshochschule, Familienbildungsstätte, Musikschule)</a:t>
            </a:r>
          </a:p>
          <a:p>
            <a:pPr marL="493725" lvl="1" indent="0">
              <a:buNone/>
            </a:pPr>
            <a:endParaRPr lang="de-DE" sz="15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20 Kindertagesstätten</a:t>
            </a:r>
          </a:p>
          <a:p>
            <a:pPr marL="493725" lvl="1" indent="0">
              <a:buNone/>
            </a:pPr>
            <a:endParaRPr lang="de-DE" sz="22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Gesundheitswesen: </a:t>
            </a:r>
          </a:p>
          <a:p>
            <a:pPr marL="493725" lvl="1" indent="0">
              <a:buNone/>
            </a:pPr>
            <a:r>
              <a:rPr lang="de-DE" sz="1300" b="1" dirty="0">
                <a:latin typeface="Garamond" panose="02020404030301010803" pitchFamily="18" charset="0"/>
              </a:rPr>
              <a:t>      (Krankenhaus, Gelderland Klinik, Gesundheitszentrum, Fürstenbergklinik,  </a:t>
            </a:r>
          </a:p>
          <a:p>
            <a:pPr marL="493725" lvl="1" indent="0">
              <a:buNone/>
            </a:pPr>
            <a:r>
              <a:rPr lang="de-DE" sz="1300" b="1" dirty="0">
                <a:latin typeface="Garamond" panose="02020404030301010803" pitchFamily="18" charset="0"/>
              </a:rPr>
              <a:t>      5 Senioreneinrichtungen,  4 Altentagesstätten,  12 ambulante Pflegedienste</a:t>
            </a:r>
            <a:r>
              <a:rPr lang="de-DE" sz="1500" b="1" dirty="0">
                <a:latin typeface="Garamond" panose="02020404030301010803" pitchFamily="18" charset="0"/>
              </a:rPr>
              <a:t>)</a:t>
            </a:r>
          </a:p>
          <a:p>
            <a:pPr marL="493725" lvl="1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5 Wohlfahrtsverbände mit Geschäftsstellen in Geldern</a:t>
            </a:r>
            <a:endParaRPr lang="de-DE" sz="17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6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3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A    Stadt Geldern</a:t>
            </a:r>
          </a:p>
          <a:p>
            <a:r>
              <a:rPr lang="de-DE" sz="2200" b="1" dirty="0">
                <a:latin typeface="Garamond" panose="02020404030301010803" pitchFamily="18" charset="0"/>
              </a:rPr>
              <a:t>größtes Mittelzentrum im Kreis Kleve für ca. 100.000 Bürger/innen</a:t>
            </a:r>
          </a:p>
          <a:p>
            <a:pPr marL="493725" lvl="1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Behörden: </a:t>
            </a:r>
          </a:p>
          <a:p>
            <a:pPr marL="493725" lvl="1" indent="0">
              <a:buNone/>
            </a:pPr>
            <a:r>
              <a:rPr lang="de-DE" sz="1300" b="1" dirty="0">
                <a:latin typeface="Garamond" panose="02020404030301010803" pitchFamily="18" charset="0"/>
              </a:rPr>
              <a:t>       (Arbeitsamt, Amtsgericht, Finanzamt, Deutsche Bahn, Polizei, TÜV, Kreis- und Stadtverwaltung, </a:t>
            </a:r>
          </a:p>
          <a:p>
            <a:pPr marL="493725" lvl="1" indent="0">
              <a:buNone/>
            </a:pPr>
            <a:r>
              <a:rPr lang="de-DE" sz="1300" b="1" dirty="0">
                <a:latin typeface="Garamond" panose="02020404030301010803" pitchFamily="18" charset="0"/>
              </a:rPr>
              <a:t>       Kreismülldeponie, Stadtwerke, Kleve Landwirtschaftsverband, Gelderner Gründerzentrum, Justizvollzugsanstalt)</a:t>
            </a:r>
          </a:p>
          <a:p>
            <a:pPr marL="493725" lvl="1" indent="0">
              <a:buNone/>
            </a:pPr>
            <a:endParaRPr lang="de-DE" sz="15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4 Bankinstitute</a:t>
            </a:r>
          </a:p>
          <a:p>
            <a:pPr marL="493725" lvl="1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5 Hotels, Gasthöfe</a:t>
            </a:r>
          </a:p>
          <a:p>
            <a:pPr marL="493725" lvl="1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Zahlreiche Sport- und Freizeiteinrichtungen</a:t>
            </a:r>
          </a:p>
          <a:p>
            <a:endParaRPr lang="de-DE" sz="17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7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3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br>
              <a:rPr lang="de-DE" sz="1300" b="1" dirty="0">
                <a:latin typeface="Garamond" panose="02020404030301010803" pitchFamily="18" charset="0"/>
              </a:rPr>
            </a:br>
            <a:endParaRPr lang="de-DE" sz="13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A    Stadt Geldern</a:t>
            </a:r>
          </a:p>
          <a:p>
            <a:r>
              <a:rPr lang="de-DE" sz="2200" b="1" dirty="0">
                <a:latin typeface="Garamond" panose="02020404030301010803" pitchFamily="18" charset="0"/>
              </a:rPr>
              <a:t>größtes Mittelzentrum im Kreis Kleve für ca. 100.000 Bürger/inne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Einzelhandelskennzahlen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500" b="1" dirty="0">
                <a:latin typeface="Garamond" panose="02020404030301010803" pitchFamily="18" charset="0"/>
              </a:rPr>
              <a:t>Kaufkraft in Geldern 	212,9 Mill. Euro	  - Index 99,1 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500" b="1" dirty="0">
                <a:latin typeface="Garamond" panose="02020404030301010803" pitchFamily="18" charset="0"/>
              </a:rPr>
              <a:t>Umsatzsteuer		205,8 Mill. Euro	  - Index 107,4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500" b="1" dirty="0">
                <a:latin typeface="Garamond" panose="02020404030301010803" pitchFamily="18" charset="0"/>
              </a:rPr>
              <a:t>Einzelhandelszentralität			  - Index 108,4</a:t>
            </a:r>
          </a:p>
          <a:p>
            <a:pPr marL="987449" lvl="2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sozialversicherungspflichtig Beschäftigte:	 12.976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500" b="1" dirty="0">
                <a:latin typeface="Garamond" panose="02020404030301010803" pitchFamily="18" charset="0"/>
              </a:rPr>
              <a:t>Produzierendes Gewerbe		   2.854   	22%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500" b="1" dirty="0">
                <a:latin typeface="Garamond" panose="02020404030301010803" pitchFamily="18" charset="0"/>
              </a:rPr>
              <a:t>Handel Gastgewerbe		   	   2.535  	20%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500" b="1" dirty="0">
                <a:latin typeface="Garamond" panose="02020404030301010803" pitchFamily="18" charset="0"/>
              </a:rPr>
              <a:t>Sonstige Dienstleistungen		   6.381  	50%</a:t>
            </a:r>
          </a:p>
          <a:p>
            <a:pPr marL="493725" lvl="1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Einpendler nach Geldern: 		    8.025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Auspendler aus Geldern: 		    7.149	  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b="1" dirty="0">
                <a:latin typeface="Garamond" panose="02020404030301010803" pitchFamily="18" charset="0"/>
              </a:rPr>
              <a:t>Arbeitslosenquote: 	                         4,6% </a:t>
            </a:r>
          </a:p>
          <a:p>
            <a:endParaRPr lang="de-DE" sz="1700" b="1" dirty="0">
              <a:latin typeface="Garamond" panose="020204040303010108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8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28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835" y="197069"/>
            <a:ext cx="8743623" cy="752251"/>
          </a:xfrm>
        </p:spPr>
        <p:txBody>
          <a:bodyPr anchor="t">
            <a:normAutofit/>
          </a:bodyPr>
          <a:lstStyle/>
          <a:p>
            <a:pPr algn="l"/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r>
              <a:rPr lang="de-DE" sz="1300" b="1" dirty="0">
                <a:latin typeface="Garamond" panose="02020404030301010803" pitchFamily="18" charset="0"/>
              </a:rPr>
              <a:t>Pastoralplan</a:t>
            </a:r>
            <a:r>
              <a:rPr lang="de-DE" sz="1300" dirty="0">
                <a:latin typeface="Garamond" panose="02020404030301010803" pitchFamily="18" charset="0"/>
              </a:rPr>
              <a:t/>
            </a:r>
            <a:br>
              <a:rPr lang="de-DE" sz="1300" dirty="0">
                <a:latin typeface="Garamond" panose="02020404030301010803" pitchFamily="18" charset="0"/>
              </a:rPr>
            </a:br>
            <a:endParaRPr lang="de-DE" sz="13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2" y="1024544"/>
            <a:ext cx="9072562" cy="537531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de-DE" sz="2600" b="1" dirty="0">
                <a:latin typeface="Garamond" panose="02020404030301010803" pitchFamily="18" charset="0"/>
              </a:rPr>
              <a:t>A    Kath. Kirchengemeinde St. Maria Magdalena</a:t>
            </a:r>
          </a:p>
          <a:p>
            <a:r>
              <a:rPr lang="de-DE" sz="2200" b="1" dirty="0">
                <a:latin typeface="Garamond" panose="02020404030301010803" pitchFamily="18" charset="0"/>
              </a:rPr>
              <a:t>Katholiken			19.411</a:t>
            </a:r>
          </a:p>
          <a:p>
            <a:r>
              <a:rPr lang="de-DE" sz="2200" b="1" dirty="0">
                <a:latin typeface="Garamond" panose="02020404030301010803" pitchFamily="18" charset="0"/>
              </a:rPr>
              <a:t>Kirchenbesucher:</a:t>
            </a:r>
            <a:r>
              <a:rPr lang="de-DE" sz="1000" b="1" dirty="0">
                <a:latin typeface="Garamond" panose="02020404030301010803" pitchFamily="18" charset="0"/>
              </a:rPr>
              <a:t> (Mittelwert)</a:t>
            </a:r>
            <a:r>
              <a:rPr lang="de-DE" sz="2200" b="1" dirty="0">
                <a:latin typeface="Garamond" panose="02020404030301010803" pitchFamily="18" charset="0"/>
              </a:rPr>
              <a:t>	      	      10 %</a:t>
            </a:r>
          </a:p>
          <a:p>
            <a:pPr marL="0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Kirchen:</a:t>
            </a:r>
          </a:p>
          <a:p>
            <a:pPr marL="0" indent="0">
              <a:buNone/>
            </a:pPr>
            <a:r>
              <a:rPr lang="de-DE" sz="1500" b="1" dirty="0">
                <a:latin typeface="Garamond" panose="02020404030301010803" pitchFamily="18" charset="0"/>
              </a:rPr>
              <a:t>         in </a:t>
            </a:r>
            <a:r>
              <a:rPr lang="de-DE" sz="1500" b="1" dirty="0" err="1">
                <a:latin typeface="Garamond" panose="02020404030301010803" pitchFamily="18" charset="0"/>
              </a:rPr>
              <a:t>Aengenesch</a:t>
            </a:r>
            <a:r>
              <a:rPr lang="de-DE" sz="1500" b="1" dirty="0">
                <a:latin typeface="Garamond" panose="02020404030301010803" pitchFamily="18" charset="0"/>
              </a:rPr>
              <a:t>, </a:t>
            </a:r>
            <a:r>
              <a:rPr lang="de-DE" sz="1500" b="1" dirty="0" err="1">
                <a:latin typeface="Garamond" panose="02020404030301010803" pitchFamily="18" charset="0"/>
              </a:rPr>
              <a:t>Hartefeld</a:t>
            </a:r>
            <a:r>
              <a:rPr lang="de-DE" sz="1500" b="1" dirty="0">
                <a:latin typeface="Garamond" panose="02020404030301010803" pitchFamily="18" charset="0"/>
              </a:rPr>
              <a:t>, Innenstadt, Kapellen, </a:t>
            </a:r>
            <a:r>
              <a:rPr lang="de-DE" sz="1500" b="1" dirty="0" err="1">
                <a:latin typeface="Garamond" panose="02020404030301010803" pitchFamily="18" charset="0"/>
              </a:rPr>
              <a:t>Lüllingen</a:t>
            </a:r>
            <a:r>
              <a:rPr lang="de-DE" sz="1500" b="1" dirty="0">
                <a:latin typeface="Garamond" panose="02020404030301010803" pitchFamily="18" charset="0"/>
              </a:rPr>
              <a:t>, Pont, Veert (</a:t>
            </a:r>
            <a:r>
              <a:rPr lang="de-DE" sz="1500" b="1" dirty="0" err="1">
                <a:latin typeface="Garamond" panose="02020404030301010803" pitchFamily="18" charset="0"/>
              </a:rPr>
              <a:t>alte+neue</a:t>
            </a:r>
            <a:r>
              <a:rPr lang="de-DE" sz="1500" b="1" dirty="0">
                <a:latin typeface="Garamond" panose="02020404030301010803" pitchFamily="18" charset="0"/>
              </a:rPr>
              <a:t>), Walbeck</a:t>
            </a:r>
          </a:p>
          <a:p>
            <a:pPr marL="0" indent="0">
              <a:buNone/>
            </a:pPr>
            <a:endParaRPr lang="de-DE" sz="1500" b="1" dirty="0">
              <a:latin typeface="Garamond" panose="02020404030301010803" pitchFamily="18" charset="0"/>
            </a:endParaRPr>
          </a:p>
          <a:p>
            <a:r>
              <a:rPr lang="de-DE" sz="1700" b="1" dirty="0">
                <a:latin typeface="Garamond" panose="02020404030301010803" pitchFamily="18" charset="0"/>
              </a:rPr>
              <a:t>Pfarrheime</a:t>
            </a:r>
          </a:p>
          <a:p>
            <a:pPr marL="0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        a</a:t>
            </a:r>
            <a:r>
              <a:rPr lang="de-DE" sz="1500" b="1" dirty="0">
                <a:latin typeface="Garamond" panose="02020404030301010803" pitchFamily="18" charset="0"/>
              </a:rPr>
              <a:t>ls strukturelle Voraussetzung damit sich die Gemeinde treffen kann </a:t>
            </a:r>
          </a:p>
          <a:p>
            <a:pPr marL="0" indent="0">
              <a:buNone/>
            </a:pPr>
            <a:r>
              <a:rPr lang="de-DE" sz="1500" b="1" dirty="0">
                <a:latin typeface="Garamond" panose="02020404030301010803" pitchFamily="18" charset="0"/>
              </a:rPr>
              <a:t>         in </a:t>
            </a:r>
            <a:r>
              <a:rPr lang="de-DE" sz="1500" b="1" dirty="0" err="1">
                <a:latin typeface="Garamond" panose="02020404030301010803" pitchFamily="18" charset="0"/>
              </a:rPr>
              <a:t>Hartefeld</a:t>
            </a:r>
            <a:r>
              <a:rPr lang="de-DE" sz="1500" b="1" dirty="0">
                <a:latin typeface="Garamond" panose="02020404030301010803" pitchFamily="18" charset="0"/>
              </a:rPr>
              <a:t>, Innenstadt, Kapellen, </a:t>
            </a:r>
            <a:r>
              <a:rPr lang="de-DE" sz="1500" b="1" dirty="0" err="1">
                <a:latin typeface="Garamond" panose="02020404030301010803" pitchFamily="18" charset="0"/>
              </a:rPr>
              <a:t>Lüllingen</a:t>
            </a:r>
            <a:r>
              <a:rPr lang="de-DE" sz="1500" b="1" dirty="0">
                <a:latin typeface="Garamond" panose="02020404030301010803" pitchFamily="18" charset="0"/>
              </a:rPr>
              <a:t>, Pont, Veert, Walbeck</a:t>
            </a:r>
          </a:p>
          <a:p>
            <a:pPr marL="0" indent="0">
              <a:buNone/>
            </a:pPr>
            <a:endParaRPr lang="de-DE" sz="15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14  Seelsorger, davon</a:t>
            </a:r>
          </a:p>
          <a:p>
            <a:pPr marL="0" indent="0">
              <a:buNone/>
            </a:pPr>
            <a:r>
              <a:rPr lang="de-DE" sz="1700" b="1" dirty="0">
                <a:latin typeface="Garamond" panose="02020404030301010803" pitchFamily="18" charset="0"/>
              </a:rPr>
              <a:t>        	</a:t>
            </a:r>
            <a:r>
              <a:rPr lang="de-DE" sz="1500" b="1" dirty="0">
                <a:latin typeface="Garamond" panose="02020404030301010803" pitchFamily="18" charset="0"/>
              </a:rPr>
              <a:t>6 Priester (davon 2 aus der Weltkirche)</a:t>
            </a:r>
          </a:p>
          <a:p>
            <a:pPr marL="0" indent="0">
              <a:buNone/>
            </a:pPr>
            <a:r>
              <a:rPr lang="de-DE" sz="1500" b="1" dirty="0">
                <a:latin typeface="Garamond" panose="02020404030301010803" pitchFamily="18" charset="0"/>
              </a:rPr>
              <a:t>        	4 Pastoralreferenten</a:t>
            </a:r>
          </a:p>
          <a:p>
            <a:pPr marL="0" indent="0">
              <a:buNone/>
            </a:pPr>
            <a:r>
              <a:rPr lang="de-DE" sz="1500" b="1" dirty="0">
                <a:latin typeface="Garamond" panose="02020404030301010803" pitchFamily="18" charset="0"/>
              </a:rPr>
              <a:t>       	1 Auszubildende</a:t>
            </a:r>
          </a:p>
          <a:p>
            <a:pPr marL="0" indent="0">
              <a:buNone/>
            </a:pPr>
            <a:r>
              <a:rPr lang="de-DE" sz="1500" b="1" dirty="0">
                <a:latin typeface="Garamond" panose="02020404030301010803" pitchFamily="18" charset="0"/>
              </a:rPr>
              <a:t>        	2 Krankenhausseelsorger</a:t>
            </a:r>
          </a:p>
          <a:p>
            <a:pPr marL="0" indent="0">
              <a:buNone/>
            </a:pPr>
            <a:r>
              <a:rPr lang="de-DE" sz="1500" b="1" dirty="0">
                <a:latin typeface="Garamond" panose="02020404030301010803" pitchFamily="18" charset="0"/>
              </a:rPr>
              <a:t>       	1 Seelsorger Justizvollzugsanstalt</a:t>
            </a:r>
          </a:p>
          <a:p>
            <a:pPr marL="0" indent="0">
              <a:buNone/>
            </a:pPr>
            <a:endParaRPr lang="de-DE" sz="17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Seelsorger und demografischer Wandel:  </a:t>
            </a:r>
          </a:p>
          <a:p>
            <a:pPr marL="0" indent="0">
              <a:buNone/>
            </a:pPr>
            <a:r>
              <a:rPr lang="de-DE" sz="2200" b="1" dirty="0">
                <a:latin typeface="Garamond" panose="02020404030301010803" pitchFamily="18" charset="0"/>
              </a:rPr>
              <a:t>				2030:   deutlich verkleinertes Pastoralteam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436" y="6640327"/>
            <a:ext cx="6120977" cy="381437"/>
          </a:xfrm>
        </p:spPr>
        <p:txBody>
          <a:bodyPr/>
          <a:lstStyle/>
          <a:p>
            <a:pPr algn="l"/>
            <a:r>
              <a:rPr lang="de-DE" smtClean="0">
                <a:latin typeface="Garamond" panose="02020404030301010803" pitchFamily="18" charset="0"/>
              </a:rPr>
              <a:t>Pastoralplan der Kath. Kirchengemeinde St. Maria Magdalena Geldern mit Erläuterungen</a:t>
            </a: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74D4-9657-467A-96CA-84886BA45707}" type="slidenum">
              <a:rPr lang="de-DE" smtClean="0"/>
              <a:t>9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6" y="106807"/>
            <a:ext cx="1349525" cy="7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26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3147</Words>
  <Application>Microsoft Office PowerPoint</Application>
  <PresentationFormat>Benutzerdefiniert</PresentationFormat>
  <Paragraphs>827</Paragraphs>
  <Slides>53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53</vt:i4>
      </vt:variant>
    </vt:vector>
  </HeadingPairs>
  <TitlesOfParts>
    <vt:vector size="61" baseType="lpstr">
      <vt:lpstr>Arial</vt:lpstr>
      <vt:lpstr>Calibri</vt:lpstr>
      <vt:lpstr>Courier New</vt:lpstr>
      <vt:lpstr>Garamond</vt:lpstr>
      <vt:lpstr>Symbol</vt:lpstr>
      <vt:lpstr>Wingdings</vt:lpstr>
      <vt:lpstr>Larissa</vt:lpstr>
      <vt:lpstr>1_Larissa</vt:lpstr>
      <vt:lpstr> Pastoralplan  </vt:lpstr>
      <vt:lpstr> Pastoralplan </vt:lpstr>
      <vt:lpstr> Pastoralplan </vt:lpstr>
      <vt:lpstr> Pastoralplan </vt:lpstr>
      <vt:lpstr> Pastoralplan  </vt:lpstr>
      <vt:lpstr> Pastoralplan </vt:lpstr>
      <vt:lpstr> Pastoralplan  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 Pastoralplan </vt:lpstr>
      <vt:lpstr>Pastoralplan                            Unser Leitbild </vt:lpstr>
      <vt:lpstr> Pastoralplan </vt:lpstr>
      <vt:lpstr>Pastoralplan                                          4 Wesensmerkmale Kirche</vt:lpstr>
      <vt:lpstr>Pastoralplan </vt:lpstr>
      <vt:lpstr>Pastoralplan                            Diakonie</vt:lpstr>
      <vt:lpstr>Pastoralplan </vt:lpstr>
      <vt:lpstr>Pastoralplan                            Verkündigung</vt:lpstr>
      <vt:lpstr>Pastoralplan </vt:lpstr>
      <vt:lpstr>Pastoralplan                                      Liturgie</vt:lpstr>
      <vt:lpstr>Pastoralplan </vt:lpstr>
      <vt:lpstr>Pastoralplan                              Gemeinschaft</vt:lpstr>
      <vt:lpstr>Pastoralplan </vt:lpstr>
      <vt:lpstr>Pastoralplan Konkretion                                neues Leitungsmodell</vt:lpstr>
      <vt:lpstr> Pastoralplan Konkretion      neues Leitungsmodell </vt:lpstr>
      <vt:lpstr> </vt:lpstr>
      <vt:lpstr>Pastoralplan Konkretion     Glauben.Leben</vt:lpstr>
      <vt:lpstr> Pastoralplan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Katholische Kirchengemeinde Maria Magdalena Pastoralplan</dc:title>
  <dc:creator>Hermann Hengstermann</dc:creator>
  <cp:lastModifiedBy>PC1</cp:lastModifiedBy>
  <cp:revision>118</cp:revision>
  <cp:lastPrinted>2017-03-28T10:57:28Z</cp:lastPrinted>
  <dcterms:created xsi:type="dcterms:W3CDTF">2016-10-16T14:36:17Z</dcterms:created>
  <dcterms:modified xsi:type="dcterms:W3CDTF">2017-03-28T10:59:46Z</dcterms:modified>
</cp:coreProperties>
</file>